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5"/>
  </p:notesMasterIdLst>
  <p:sldIdLst>
    <p:sldId id="256" r:id="rId2"/>
    <p:sldId id="257" r:id="rId3"/>
    <p:sldId id="524" r:id="rId4"/>
    <p:sldId id="282" r:id="rId5"/>
    <p:sldId id="288" r:id="rId6"/>
    <p:sldId id="285" r:id="rId7"/>
    <p:sldId id="290" r:id="rId8"/>
    <p:sldId id="289" r:id="rId9"/>
    <p:sldId id="291" r:id="rId10"/>
    <p:sldId id="306" r:id="rId11"/>
    <p:sldId id="307" r:id="rId12"/>
    <p:sldId id="308" r:id="rId13"/>
    <p:sldId id="309" r:id="rId14"/>
    <p:sldId id="310" r:id="rId15"/>
    <p:sldId id="318" r:id="rId16"/>
    <p:sldId id="311" r:id="rId17"/>
    <p:sldId id="312" r:id="rId18"/>
    <p:sldId id="313" r:id="rId19"/>
    <p:sldId id="314" r:id="rId20"/>
    <p:sldId id="315" r:id="rId21"/>
    <p:sldId id="316" r:id="rId22"/>
    <p:sldId id="317" r:id="rId23"/>
    <p:sldId id="319" r:id="rId24"/>
    <p:sldId id="411" r:id="rId25"/>
    <p:sldId id="258" r:id="rId26"/>
    <p:sldId id="259" r:id="rId27"/>
    <p:sldId id="281" r:id="rId28"/>
    <p:sldId id="260" r:id="rId29"/>
    <p:sldId id="264" r:id="rId30"/>
    <p:sldId id="263" r:id="rId31"/>
    <p:sldId id="270" r:id="rId32"/>
    <p:sldId id="271" r:id="rId33"/>
    <p:sldId id="269" r:id="rId34"/>
    <p:sldId id="272" r:id="rId35"/>
    <p:sldId id="273" r:id="rId36"/>
    <p:sldId id="274" r:id="rId37"/>
    <p:sldId id="278" r:id="rId38"/>
    <p:sldId id="279" r:id="rId39"/>
    <p:sldId id="275" r:id="rId40"/>
    <p:sldId id="276" r:id="rId41"/>
    <p:sldId id="277" r:id="rId42"/>
    <p:sldId id="280" r:id="rId43"/>
    <p:sldId id="262" r:id="rId44"/>
    <p:sldId id="265" r:id="rId45"/>
    <p:sldId id="305" r:id="rId46"/>
    <p:sldId id="299" r:id="rId47"/>
    <p:sldId id="292" r:id="rId48"/>
    <p:sldId id="408" r:id="rId49"/>
    <p:sldId id="300" r:id="rId50"/>
    <p:sldId id="301" r:id="rId51"/>
    <p:sldId id="302" r:id="rId52"/>
    <p:sldId id="303" r:id="rId53"/>
    <p:sldId id="304" r:id="rId54"/>
    <p:sldId id="409" r:id="rId55"/>
    <p:sldId id="293" r:id="rId56"/>
    <p:sldId id="294" r:id="rId57"/>
    <p:sldId id="295" r:id="rId58"/>
    <p:sldId id="296" r:id="rId59"/>
    <p:sldId id="297" r:id="rId60"/>
    <p:sldId id="298" r:id="rId61"/>
    <p:sldId id="320" r:id="rId62"/>
    <p:sldId id="357" r:id="rId63"/>
    <p:sldId id="358" r:id="rId64"/>
    <p:sldId id="321" r:id="rId65"/>
    <p:sldId id="338" r:id="rId66"/>
    <p:sldId id="323" r:id="rId67"/>
    <p:sldId id="324" r:id="rId68"/>
    <p:sldId id="381" r:id="rId69"/>
    <p:sldId id="382" r:id="rId70"/>
    <p:sldId id="383" r:id="rId71"/>
    <p:sldId id="384" r:id="rId72"/>
    <p:sldId id="325" r:id="rId73"/>
    <p:sldId id="326" r:id="rId74"/>
    <p:sldId id="327" r:id="rId75"/>
    <p:sldId id="328" r:id="rId76"/>
    <p:sldId id="331" r:id="rId77"/>
    <p:sldId id="332" r:id="rId78"/>
    <p:sldId id="329" r:id="rId79"/>
    <p:sldId id="330" r:id="rId80"/>
    <p:sldId id="334" r:id="rId81"/>
    <p:sldId id="359" r:id="rId82"/>
    <p:sldId id="335" r:id="rId83"/>
    <p:sldId id="336" r:id="rId84"/>
    <p:sldId id="339" r:id="rId85"/>
    <p:sldId id="340" r:id="rId86"/>
    <p:sldId id="345" r:id="rId87"/>
    <p:sldId id="341" r:id="rId88"/>
    <p:sldId id="342" r:id="rId89"/>
    <p:sldId id="346" r:id="rId90"/>
    <p:sldId id="344" r:id="rId91"/>
    <p:sldId id="347" r:id="rId92"/>
    <p:sldId id="343" r:id="rId93"/>
    <p:sldId id="360" r:id="rId94"/>
    <p:sldId id="361" r:id="rId95"/>
    <p:sldId id="362" r:id="rId96"/>
    <p:sldId id="363" r:id="rId97"/>
    <p:sldId id="349" r:id="rId98"/>
    <p:sldId id="350" r:id="rId99"/>
    <p:sldId id="352" r:id="rId100"/>
    <p:sldId id="351" r:id="rId101"/>
    <p:sldId id="353" r:id="rId102"/>
    <p:sldId id="354" r:id="rId103"/>
    <p:sldId id="355" r:id="rId104"/>
    <p:sldId id="356" r:id="rId105"/>
    <p:sldId id="364" r:id="rId106"/>
    <p:sldId id="366" r:id="rId107"/>
    <p:sldId id="367" r:id="rId108"/>
    <p:sldId id="385" r:id="rId109"/>
    <p:sldId id="389" r:id="rId110"/>
    <p:sldId id="386" r:id="rId111"/>
    <p:sldId id="387" r:id="rId112"/>
    <p:sldId id="388"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65" r:id="rId127"/>
    <p:sldId id="525" r:id="rId128"/>
    <p:sldId id="390" r:id="rId129"/>
    <p:sldId id="396" r:id="rId130"/>
    <p:sldId id="397" r:id="rId131"/>
    <p:sldId id="398" r:id="rId132"/>
    <p:sldId id="399" r:id="rId133"/>
    <p:sldId id="400" r:id="rId134"/>
    <p:sldId id="401" r:id="rId135"/>
    <p:sldId id="391" r:id="rId136"/>
    <p:sldId id="392" r:id="rId137"/>
    <p:sldId id="393" r:id="rId138"/>
    <p:sldId id="407" r:id="rId139"/>
    <p:sldId id="395" r:id="rId140"/>
    <p:sldId id="405" r:id="rId141"/>
    <p:sldId id="406" r:id="rId142"/>
    <p:sldId id="402" r:id="rId143"/>
    <p:sldId id="403" r:id="rId144"/>
    <p:sldId id="404" r:id="rId145"/>
    <p:sldId id="410" r:id="rId146"/>
    <p:sldId id="413" r:id="rId147"/>
    <p:sldId id="414" r:id="rId148"/>
    <p:sldId id="415" r:id="rId149"/>
    <p:sldId id="416" r:id="rId150"/>
    <p:sldId id="438" r:id="rId151"/>
    <p:sldId id="429" r:id="rId152"/>
    <p:sldId id="430" r:id="rId153"/>
    <p:sldId id="431" r:id="rId154"/>
    <p:sldId id="432" r:id="rId155"/>
    <p:sldId id="417" r:id="rId156"/>
    <p:sldId id="418" r:id="rId157"/>
    <p:sldId id="420" r:id="rId158"/>
    <p:sldId id="421" r:id="rId159"/>
    <p:sldId id="422" r:id="rId160"/>
    <p:sldId id="423" r:id="rId161"/>
    <p:sldId id="454" r:id="rId162"/>
    <p:sldId id="419" r:id="rId163"/>
    <p:sldId id="424" r:id="rId164"/>
    <p:sldId id="425" r:id="rId165"/>
    <p:sldId id="426" r:id="rId166"/>
    <p:sldId id="466" r:id="rId167"/>
    <p:sldId id="427" r:id="rId168"/>
    <p:sldId id="428" r:id="rId169"/>
    <p:sldId id="467" r:id="rId170"/>
    <p:sldId id="433" r:id="rId171"/>
    <p:sldId id="439" r:id="rId172"/>
    <p:sldId id="434" r:id="rId173"/>
    <p:sldId id="437" r:id="rId174"/>
    <p:sldId id="436" r:id="rId175"/>
    <p:sldId id="435" r:id="rId176"/>
    <p:sldId id="453" r:id="rId177"/>
    <p:sldId id="440" r:id="rId178"/>
    <p:sldId id="452" r:id="rId179"/>
    <p:sldId id="455" r:id="rId180"/>
    <p:sldId id="456" r:id="rId181"/>
    <p:sldId id="457" r:id="rId182"/>
    <p:sldId id="442" r:id="rId183"/>
    <p:sldId id="459" r:id="rId184"/>
    <p:sldId id="460" r:id="rId185"/>
    <p:sldId id="461" r:id="rId186"/>
    <p:sldId id="462" r:id="rId187"/>
    <p:sldId id="463" r:id="rId188"/>
    <p:sldId id="464" r:id="rId189"/>
    <p:sldId id="465" r:id="rId190"/>
    <p:sldId id="458" r:id="rId191"/>
    <p:sldId id="445" r:id="rId192"/>
    <p:sldId id="446" r:id="rId193"/>
    <p:sldId id="444" r:id="rId194"/>
    <p:sldId id="449" r:id="rId195"/>
    <p:sldId id="447" r:id="rId196"/>
    <p:sldId id="448" r:id="rId197"/>
    <p:sldId id="450" r:id="rId198"/>
    <p:sldId id="451" r:id="rId199"/>
    <p:sldId id="468" r:id="rId200"/>
    <p:sldId id="469" r:id="rId201"/>
    <p:sldId id="470" r:id="rId202"/>
    <p:sldId id="517" r:id="rId203"/>
    <p:sldId id="519" r:id="rId204"/>
    <p:sldId id="477" r:id="rId205"/>
    <p:sldId id="471" r:id="rId206"/>
    <p:sldId id="472" r:id="rId207"/>
    <p:sldId id="473" r:id="rId208"/>
    <p:sldId id="474" r:id="rId209"/>
    <p:sldId id="475" r:id="rId210"/>
    <p:sldId id="479" r:id="rId211"/>
    <p:sldId id="480" r:id="rId212"/>
    <p:sldId id="481" r:id="rId213"/>
    <p:sldId id="482" r:id="rId214"/>
    <p:sldId id="483" r:id="rId215"/>
    <p:sldId id="485" r:id="rId216"/>
    <p:sldId id="486" r:id="rId217"/>
    <p:sldId id="487" r:id="rId218"/>
    <p:sldId id="484" r:id="rId219"/>
    <p:sldId id="489" r:id="rId220"/>
    <p:sldId id="490" r:id="rId221"/>
    <p:sldId id="476" r:id="rId222"/>
    <p:sldId id="488" r:id="rId223"/>
    <p:sldId id="526" r:id="rId224"/>
    <p:sldId id="491" r:id="rId225"/>
    <p:sldId id="492" r:id="rId226"/>
    <p:sldId id="493" r:id="rId227"/>
    <p:sldId id="494" r:id="rId228"/>
    <p:sldId id="495" r:id="rId229"/>
    <p:sldId id="496" r:id="rId230"/>
    <p:sldId id="478" r:id="rId231"/>
    <p:sldId id="518" r:id="rId232"/>
    <p:sldId id="520" r:id="rId233"/>
    <p:sldId id="497" r:id="rId234"/>
    <p:sldId id="498" r:id="rId235"/>
    <p:sldId id="499" r:id="rId236"/>
    <p:sldId id="500" r:id="rId237"/>
    <p:sldId id="501" r:id="rId238"/>
    <p:sldId id="502" r:id="rId239"/>
    <p:sldId id="503" r:id="rId240"/>
    <p:sldId id="504" r:id="rId241"/>
    <p:sldId id="505" r:id="rId242"/>
    <p:sldId id="506" r:id="rId243"/>
    <p:sldId id="507" r:id="rId244"/>
    <p:sldId id="508" r:id="rId245"/>
    <p:sldId id="509" r:id="rId246"/>
    <p:sldId id="521" r:id="rId247"/>
    <p:sldId id="522" r:id="rId248"/>
    <p:sldId id="523" r:id="rId249"/>
    <p:sldId id="510" r:id="rId250"/>
    <p:sldId id="513" r:id="rId251"/>
    <p:sldId id="516" r:id="rId252"/>
    <p:sldId id="514" r:id="rId253"/>
    <p:sldId id="515" r:id="rId2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B9"/>
    <a:srgbClr val="009D3A"/>
    <a:srgbClr val="A4D55D"/>
    <a:srgbClr val="008996"/>
    <a:srgbClr val="00ADBB"/>
    <a:srgbClr val="00ADBD"/>
    <a:srgbClr val="005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4" autoAdjust="0"/>
  </p:normalViewPr>
  <p:slideViewPr>
    <p:cSldViewPr>
      <p:cViewPr varScale="1">
        <p:scale>
          <a:sx n="72" d="100"/>
          <a:sy n="72" d="100"/>
        </p:scale>
        <p:origin x="1109" y="67"/>
      </p:cViewPr>
      <p:guideLst>
        <p:guide orient="horz" pos="2160"/>
        <p:guide pos="2880"/>
      </p:guideLst>
    </p:cSldViewPr>
  </p:slideViewPr>
  <p:outlineViewPr>
    <p:cViewPr>
      <p:scale>
        <a:sx n="33" d="100"/>
        <a:sy n="33" d="100"/>
      </p:scale>
      <p:origin x="0" y="147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_rels/viewProps.xml.rels><?xml version="1.0" encoding="UTF-8" standalone="yes"?>
<Relationships xmlns="http://schemas.openxmlformats.org/package/2006/relationships"><Relationship Id="rId8" Type="http://schemas.openxmlformats.org/officeDocument/2006/relationships/slide" Target="slides/slide116.xml"/><Relationship Id="rId13" Type="http://schemas.openxmlformats.org/officeDocument/2006/relationships/slide" Target="slides/slide153.xml"/><Relationship Id="rId18" Type="http://schemas.openxmlformats.org/officeDocument/2006/relationships/slide" Target="slides/slide167.xml"/><Relationship Id="rId26" Type="http://schemas.openxmlformats.org/officeDocument/2006/relationships/slide" Target="slides/slide176.xml"/><Relationship Id="rId39" Type="http://schemas.openxmlformats.org/officeDocument/2006/relationships/slide" Target="slides/slide189.xml"/><Relationship Id="rId3" Type="http://schemas.openxmlformats.org/officeDocument/2006/relationships/slide" Target="slides/slide21.xml"/><Relationship Id="rId21" Type="http://schemas.openxmlformats.org/officeDocument/2006/relationships/slide" Target="slides/slide170.xml"/><Relationship Id="rId34" Type="http://schemas.openxmlformats.org/officeDocument/2006/relationships/slide" Target="slides/slide184.xml"/><Relationship Id="rId42" Type="http://schemas.openxmlformats.org/officeDocument/2006/relationships/slide" Target="slides/slide209.xml"/><Relationship Id="rId7" Type="http://schemas.openxmlformats.org/officeDocument/2006/relationships/slide" Target="slides/slide49.xml"/><Relationship Id="rId12" Type="http://schemas.openxmlformats.org/officeDocument/2006/relationships/slide" Target="slides/slide152.xml"/><Relationship Id="rId17" Type="http://schemas.openxmlformats.org/officeDocument/2006/relationships/slide" Target="slides/slide166.xml"/><Relationship Id="rId25" Type="http://schemas.openxmlformats.org/officeDocument/2006/relationships/slide" Target="slides/slide174.xml"/><Relationship Id="rId33" Type="http://schemas.openxmlformats.org/officeDocument/2006/relationships/slide" Target="slides/slide183.xml"/><Relationship Id="rId38" Type="http://schemas.openxmlformats.org/officeDocument/2006/relationships/slide" Target="slides/slide188.xml"/><Relationship Id="rId2" Type="http://schemas.openxmlformats.org/officeDocument/2006/relationships/slide" Target="slides/slide20.xml"/><Relationship Id="rId16" Type="http://schemas.openxmlformats.org/officeDocument/2006/relationships/slide" Target="slides/slide165.xml"/><Relationship Id="rId20" Type="http://schemas.openxmlformats.org/officeDocument/2006/relationships/slide" Target="slides/slide169.xml"/><Relationship Id="rId29" Type="http://schemas.openxmlformats.org/officeDocument/2006/relationships/slide" Target="slides/slide179.xml"/><Relationship Id="rId41" Type="http://schemas.openxmlformats.org/officeDocument/2006/relationships/slide" Target="slides/slide191.xml"/><Relationship Id="rId1" Type="http://schemas.openxmlformats.org/officeDocument/2006/relationships/slide" Target="slides/slide19.xml"/><Relationship Id="rId6" Type="http://schemas.openxmlformats.org/officeDocument/2006/relationships/slide" Target="slides/slide25.xml"/><Relationship Id="rId11" Type="http://schemas.openxmlformats.org/officeDocument/2006/relationships/slide" Target="slides/slide151.xml"/><Relationship Id="rId24" Type="http://schemas.openxmlformats.org/officeDocument/2006/relationships/slide" Target="slides/slide173.xml"/><Relationship Id="rId32" Type="http://schemas.openxmlformats.org/officeDocument/2006/relationships/slide" Target="slides/slide182.xml"/><Relationship Id="rId37" Type="http://schemas.openxmlformats.org/officeDocument/2006/relationships/slide" Target="slides/slide187.xml"/><Relationship Id="rId40" Type="http://schemas.openxmlformats.org/officeDocument/2006/relationships/slide" Target="slides/slide190.xml"/><Relationship Id="rId5" Type="http://schemas.openxmlformats.org/officeDocument/2006/relationships/slide" Target="slides/slide23.xml"/><Relationship Id="rId15" Type="http://schemas.openxmlformats.org/officeDocument/2006/relationships/slide" Target="slides/slide164.xml"/><Relationship Id="rId23" Type="http://schemas.openxmlformats.org/officeDocument/2006/relationships/slide" Target="slides/slide172.xml"/><Relationship Id="rId28" Type="http://schemas.openxmlformats.org/officeDocument/2006/relationships/slide" Target="slides/slide178.xml"/><Relationship Id="rId36" Type="http://schemas.openxmlformats.org/officeDocument/2006/relationships/slide" Target="slides/slide186.xml"/><Relationship Id="rId10" Type="http://schemas.openxmlformats.org/officeDocument/2006/relationships/slide" Target="slides/slide150.xml"/><Relationship Id="rId19" Type="http://schemas.openxmlformats.org/officeDocument/2006/relationships/slide" Target="slides/slide168.xml"/><Relationship Id="rId31" Type="http://schemas.openxmlformats.org/officeDocument/2006/relationships/slide" Target="slides/slide181.xml"/><Relationship Id="rId4" Type="http://schemas.openxmlformats.org/officeDocument/2006/relationships/slide" Target="slides/slide22.xml"/><Relationship Id="rId9" Type="http://schemas.openxmlformats.org/officeDocument/2006/relationships/slide" Target="slides/slide149.xml"/><Relationship Id="rId14" Type="http://schemas.openxmlformats.org/officeDocument/2006/relationships/slide" Target="slides/slide154.xml"/><Relationship Id="rId22" Type="http://schemas.openxmlformats.org/officeDocument/2006/relationships/slide" Target="slides/slide171.xml"/><Relationship Id="rId27" Type="http://schemas.openxmlformats.org/officeDocument/2006/relationships/slide" Target="slides/slide177.xml"/><Relationship Id="rId30" Type="http://schemas.openxmlformats.org/officeDocument/2006/relationships/slide" Target="slides/slide180.xml"/><Relationship Id="rId35"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FBFAE1-D0E6-492C-A378-BDD1C27AEC84}" type="datetimeFigureOut">
              <a:rPr lang="en-US" smtClean="0"/>
              <a:t>8/12/2021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A4BAB-E682-496C-88DD-48E786594B9C}" type="slidenum">
              <a:rPr lang="en-US" smtClean="0"/>
              <a:t>‹#›</a:t>
            </a:fld>
            <a:endParaRPr lang="en-US"/>
          </a:p>
        </p:txBody>
      </p:sp>
    </p:spTree>
    <p:extLst>
      <p:ext uri="{BB962C8B-B14F-4D97-AF65-F5344CB8AC3E}">
        <p14:creationId xmlns:p14="http://schemas.microsoft.com/office/powerpoint/2010/main" val="134911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53</a:t>
            </a:fld>
            <a:endParaRPr lang="en-US"/>
          </a:p>
        </p:txBody>
      </p:sp>
    </p:spTree>
    <p:extLst>
      <p:ext uri="{BB962C8B-B14F-4D97-AF65-F5344CB8AC3E}">
        <p14:creationId xmlns:p14="http://schemas.microsoft.com/office/powerpoint/2010/main" val="381211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73</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74</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249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250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251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252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253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75</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76</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77</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78</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79</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106</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107</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108</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54</a:t>
            </a:fld>
            <a:endParaRPr lang="en-US"/>
          </a:p>
        </p:txBody>
      </p:sp>
    </p:spTree>
    <p:extLst>
      <p:ext uri="{BB962C8B-B14F-4D97-AF65-F5344CB8AC3E}">
        <p14:creationId xmlns:p14="http://schemas.microsoft.com/office/powerpoint/2010/main" val="3812115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109</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110</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111</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112</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113</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114</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115</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116</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117</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118</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66</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119</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120</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128</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129</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130</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131</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132</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133</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134</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135</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67</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136</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137</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138</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139</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140</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141</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142</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143</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144</a:t>
            </a:fld>
            <a:endParaRPr lang="en-US"/>
          </a:p>
        </p:txBody>
      </p:sp>
    </p:spTree>
    <p:extLst>
      <p:ext uri="{BB962C8B-B14F-4D97-AF65-F5344CB8AC3E}">
        <p14:creationId xmlns:p14="http://schemas.microsoft.com/office/powerpoint/2010/main" val="926099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155</a:t>
            </a:fld>
            <a:endParaRPr lang="en-US"/>
          </a:p>
        </p:txBody>
      </p:sp>
    </p:spTree>
    <p:extLst>
      <p:ext uri="{BB962C8B-B14F-4D97-AF65-F5344CB8AC3E}">
        <p14:creationId xmlns:p14="http://schemas.microsoft.com/office/powerpoint/2010/main" val="251731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68</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162</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163</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164</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165</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166</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167</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168</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169</a:t>
            </a:fld>
            <a:endParaRPr lang="en-US"/>
          </a:p>
        </p:txBody>
      </p:sp>
    </p:spTree>
    <p:extLst>
      <p:ext uri="{BB962C8B-B14F-4D97-AF65-F5344CB8AC3E}">
        <p14:creationId xmlns:p14="http://schemas.microsoft.com/office/powerpoint/2010/main" val="2981153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69</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199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70</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209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71</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219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223</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72</a:t>
            </a:fld>
            <a:endParaRPr lang="en-US"/>
          </a:p>
        </p:txBody>
      </p:sp>
    </p:spTree>
    <p:extLst>
      <p:ext uri="{BB962C8B-B14F-4D97-AF65-F5344CB8AC3E}">
        <p14:creationId xmlns:p14="http://schemas.microsoft.com/office/powerpoint/2010/main" val="1286443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224</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225</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226</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227</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228</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229</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230</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231</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232</a:t>
            </a:fld>
            <a:endParaRPr lang="en-US"/>
          </a:p>
        </p:txBody>
      </p:sp>
    </p:spTree>
    <p:extLst>
      <p:ext uri="{BB962C8B-B14F-4D97-AF65-F5344CB8AC3E}">
        <p14:creationId xmlns:p14="http://schemas.microsoft.com/office/powerpoint/2010/main" val="38369057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A4BAB-E682-496C-88DD-48E786594B9C}" type="slidenum">
              <a:rPr lang="en-US" smtClean="0"/>
              <a:t>233</a:t>
            </a:fld>
            <a:endParaRPr lang="en-US"/>
          </a:p>
        </p:txBody>
      </p:sp>
    </p:spTree>
    <p:extLst>
      <p:ext uri="{BB962C8B-B14F-4D97-AF65-F5344CB8AC3E}">
        <p14:creationId xmlns:p14="http://schemas.microsoft.com/office/powerpoint/2010/main" val="383690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slide" Target="slide104.xml"/><Relationship Id="rId4" Type="http://schemas.openxmlformats.org/officeDocument/2006/relationships/slide" Target="slide125.xml"/></Relationships>
</file>

<file path=ppt/slides/_rels/slide10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image" Target="../media/image46.png"/><Relationship Id="rId3" Type="http://schemas.openxmlformats.org/officeDocument/2006/relationships/image" Target="../media/image40.jpeg"/><Relationship Id="rId7" Type="http://schemas.openxmlformats.org/officeDocument/2006/relationships/image" Target="../media/image43.png"/><Relationship Id="rId12" Type="http://schemas.openxmlformats.org/officeDocument/2006/relationships/slide" Target="slide126.xml"/><Relationship Id="rId2" Type="http://schemas.openxmlformats.org/officeDocument/2006/relationships/slide" Target="slide105.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5.png"/><Relationship Id="rId5" Type="http://schemas.openxmlformats.org/officeDocument/2006/relationships/image" Target="../media/image41.jpeg"/><Relationship Id="rId10" Type="http://schemas.openxmlformats.org/officeDocument/2006/relationships/slide" Target="slide123.xml"/><Relationship Id="rId4" Type="http://schemas.openxmlformats.org/officeDocument/2006/relationships/slide" Target="slide106.xml"/><Relationship Id="rId9" Type="http://schemas.openxmlformats.org/officeDocument/2006/relationships/image" Target="../media/image44.png"/><Relationship Id="rId14" Type="http://schemas.openxmlformats.org/officeDocument/2006/relationships/slide" Target="slide124.xml"/></Relationships>
</file>

<file path=ppt/slides/_rels/slide10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0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117.xml"/><Relationship Id="rId3" Type="http://schemas.openxmlformats.org/officeDocument/2006/relationships/slide" Target="slide107.xml"/><Relationship Id="rId7" Type="http://schemas.openxmlformats.org/officeDocument/2006/relationships/slide" Target="slide108.xml"/><Relationship Id="rId12" Type="http://schemas.openxmlformats.org/officeDocument/2006/relationships/image" Target="../media/image51.png"/><Relationship Id="rId17" Type="http://schemas.openxmlformats.org/officeDocument/2006/relationships/slide" Target="slide105.xml"/><Relationship Id="rId2" Type="http://schemas.openxmlformats.org/officeDocument/2006/relationships/notesSlide" Target="../notesSlides/notesSlide18.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115.xml"/><Relationship Id="rId5" Type="http://schemas.openxmlformats.org/officeDocument/2006/relationships/slide" Target="slide111.xml"/><Relationship Id="rId15" Type="http://schemas.openxmlformats.org/officeDocument/2006/relationships/slide" Target="slide119.xml"/><Relationship Id="rId10" Type="http://schemas.openxmlformats.org/officeDocument/2006/relationships/image" Target="../media/image50.png"/><Relationship Id="rId4" Type="http://schemas.openxmlformats.org/officeDocument/2006/relationships/image" Target="../media/image47.jpeg"/><Relationship Id="rId9" Type="http://schemas.openxmlformats.org/officeDocument/2006/relationships/slide" Target="slide113.xml"/><Relationship Id="rId14" Type="http://schemas.openxmlformats.org/officeDocument/2006/relationships/image" Target="../media/image52.png"/></Relationships>
</file>

<file path=ppt/slides/_rels/slide10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0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10.xml"/><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4.jpeg"/><Relationship Id="rId4" Type="http://schemas.openxmlformats.org/officeDocument/2006/relationships/image" Target="../media/image47.jpeg"/><Relationship Id="rId9" Type="http://schemas.openxmlformats.org/officeDocument/2006/relationships/slide" Target="slide108.xml"/></Relationships>
</file>

<file path=ppt/slides/_rels/slide11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12.xml"/><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5.jpeg"/><Relationship Id="rId4" Type="http://schemas.openxmlformats.org/officeDocument/2006/relationships/image" Target="../media/image47.jpeg"/><Relationship Id="rId9" Type="http://schemas.openxmlformats.org/officeDocument/2006/relationships/slide" Target="slide111.xml"/></Relationships>
</file>

<file path=ppt/slides/_rels/slide1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14.xml"/><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6.jpeg"/><Relationship Id="rId4" Type="http://schemas.openxmlformats.org/officeDocument/2006/relationships/image" Target="../media/image47.jpeg"/><Relationship Id="rId9" Type="http://schemas.openxmlformats.org/officeDocument/2006/relationships/slide" Target="slide113.xml"/></Relationships>
</file>

<file path=ppt/slides/_rels/slide1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16.xml"/><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7.jpeg"/><Relationship Id="rId4" Type="http://schemas.openxmlformats.org/officeDocument/2006/relationships/image" Target="../media/image47.jpeg"/><Relationship Id="rId9" Type="http://schemas.openxmlformats.org/officeDocument/2006/relationships/slide" Target="slide115.xml"/></Relationships>
</file>

<file path=ppt/slides/_rels/slide1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18.xm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8.jpeg"/><Relationship Id="rId4" Type="http://schemas.openxmlformats.org/officeDocument/2006/relationships/image" Target="../media/image47.jpeg"/><Relationship Id="rId9" Type="http://schemas.openxmlformats.org/officeDocument/2006/relationships/slide" Target="slide117.xml"/></Relationships>
</file>

<file path=ppt/slides/_rels/slide1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120.xml"/><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107.xml"/><Relationship Id="rId5" Type="http://schemas.openxmlformats.org/officeDocument/2006/relationships/image" Target="../media/image48.png"/><Relationship Id="rId10" Type="http://schemas.openxmlformats.org/officeDocument/2006/relationships/image" Target="../media/image59.jpeg"/><Relationship Id="rId4" Type="http://schemas.openxmlformats.org/officeDocument/2006/relationships/image" Target="../media/image47.jpeg"/><Relationship Id="rId9" Type="http://schemas.openxmlformats.org/officeDocument/2006/relationships/slide" Target="slide119.xml"/></Relationships>
</file>

<file path=ppt/slides/_rels/slide1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0.jpeg"/><Relationship Id="rId4" Type="http://schemas.openxmlformats.org/officeDocument/2006/relationships/image" Target="../media/image42.jpeg"/><Relationship Id="rId9" Type="http://schemas.openxmlformats.org/officeDocument/2006/relationships/slide" Target="slide28.xml"/></Relationships>
</file>

<file path=ppt/slides/_rels/slide1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slide" Target="slide105.xml"/><Relationship Id="rId5" Type="http://schemas.openxmlformats.org/officeDocument/2006/relationships/image" Target="../media/image43.png"/><Relationship Id="rId10" Type="http://schemas.openxmlformats.org/officeDocument/2006/relationships/image" Target="../media/image60.jpeg"/><Relationship Id="rId4" Type="http://schemas.openxmlformats.org/officeDocument/2006/relationships/image" Target="../media/image42.jpeg"/><Relationship Id="rId9" Type="http://schemas.openxmlformats.org/officeDocument/2006/relationships/slide" Target="slide28.xml"/></Relationships>
</file>

<file path=ppt/slides/_rels/slide1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slide" Target="slide105.xml"/><Relationship Id="rId5" Type="http://schemas.openxmlformats.org/officeDocument/2006/relationships/image" Target="../media/image43.png"/><Relationship Id="rId10" Type="http://schemas.openxmlformats.org/officeDocument/2006/relationships/image" Target="../media/image61.png"/><Relationship Id="rId4" Type="http://schemas.openxmlformats.org/officeDocument/2006/relationships/image" Target="../media/image42.jpeg"/><Relationship Id="rId9" Type="http://schemas.openxmlformats.org/officeDocument/2006/relationships/slide" Target="slide28.xml"/></Relationships>
</file>

<file path=ppt/slides/_rels/slide1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slide" Target="slide105.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12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slide" Target="slide105.xml"/></Relationships>
</file>

<file path=ppt/slides/_rels/slide128.xml.rels><?xml version="1.0" encoding="UTF-8" standalone="yes"?>
<Relationships xmlns="http://schemas.openxmlformats.org/package/2006/relationships"><Relationship Id="rId8" Type="http://schemas.openxmlformats.org/officeDocument/2006/relationships/slide" Target="slide131.xml"/><Relationship Id="rId3" Type="http://schemas.openxmlformats.org/officeDocument/2006/relationships/image" Target="../media/image77.jpeg"/><Relationship Id="rId7" Type="http://schemas.openxmlformats.org/officeDocument/2006/relationships/slide" Target="slide132.xml"/><Relationship Id="rId12" Type="http://schemas.openxmlformats.org/officeDocument/2006/relationships/slide" Target="slide13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105.xml"/><Relationship Id="rId11" Type="http://schemas.openxmlformats.org/officeDocument/2006/relationships/slide" Target="slide135.xml"/><Relationship Id="rId5" Type="http://schemas.openxmlformats.org/officeDocument/2006/relationships/image" Target="../media/image76.jpeg"/><Relationship Id="rId10" Type="http://schemas.openxmlformats.org/officeDocument/2006/relationships/slide" Target="slide129.xml"/><Relationship Id="rId4" Type="http://schemas.openxmlformats.org/officeDocument/2006/relationships/slide" Target="slide128.xml"/><Relationship Id="rId9" Type="http://schemas.openxmlformats.org/officeDocument/2006/relationships/slide" Target="slide134.xml"/></Relationships>
</file>

<file path=ppt/slides/_rels/slide129.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0.xml"/><Relationship Id="rId5" Type="http://schemas.openxmlformats.org/officeDocument/2006/relationships/image" Target="../media/image76.jpeg"/><Relationship Id="rId10" Type="http://schemas.openxmlformats.org/officeDocument/2006/relationships/slide" Target="slide134.xml"/><Relationship Id="rId4" Type="http://schemas.openxmlformats.org/officeDocument/2006/relationships/slide" Target="slide129.xml"/><Relationship Id="rId9" Type="http://schemas.openxmlformats.org/officeDocument/2006/relationships/slide" Target="slide13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29.xml"/><Relationship Id="rId5" Type="http://schemas.openxmlformats.org/officeDocument/2006/relationships/image" Target="../media/image76.jpeg"/><Relationship Id="rId10" Type="http://schemas.openxmlformats.org/officeDocument/2006/relationships/slide" Target="slide134.xml"/><Relationship Id="rId4" Type="http://schemas.openxmlformats.org/officeDocument/2006/relationships/slide" Target="slide130.xml"/><Relationship Id="rId9" Type="http://schemas.openxmlformats.org/officeDocument/2006/relationships/slide" Target="slide131.xml"/></Relationships>
</file>

<file path=ppt/slides/_rels/slide131.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0.xml"/><Relationship Id="rId5" Type="http://schemas.openxmlformats.org/officeDocument/2006/relationships/image" Target="../media/image76.jpeg"/><Relationship Id="rId10" Type="http://schemas.openxmlformats.org/officeDocument/2006/relationships/slide" Target="slide129.xml"/><Relationship Id="rId4" Type="http://schemas.openxmlformats.org/officeDocument/2006/relationships/slide" Target="slide131.xml"/><Relationship Id="rId9" Type="http://schemas.openxmlformats.org/officeDocument/2006/relationships/slide" Target="slide134.xml"/></Relationships>
</file>

<file path=ppt/slides/_rels/slide132.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0.xml"/><Relationship Id="rId5" Type="http://schemas.openxmlformats.org/officeDocument/2006/relationships/image" Target="../media/image76.jpeg"/><Relationship Id="rId10" Type="http://schemas.openxmlformats.org/officeDocument/2006/relationships/slide" Target="slide129.xml"/><Relationship Id="rId4" Type="http://schemas.openxmlformats.org/officeDocument/2006/relationships/slide" Target="slide132.xml"/><Relationship Id="rId9" Type="http://schemas.openxmlformats.org/officeDocument/2006/relationships/slide" Target="slide134.xml"/></Relationships>
</file>

<file path=ppt/slides/_rels/slide133.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29.xml"/><Relationship Id="rId5" Type="http://schemas.openxmlformats.org/officeDocument/2006/relationships/image" Target="../media/image76.jpeg"/><Relationship Id="rId10" Type="http://schemas.openxmlformats.org/officeDocument/2006/relationships/slide" Target="slide134.xml"/><Relationship Id="rId4" Type="http://schemas.openxmlformats.org/officeDocument/2006/relationships/slide" Target="slide133.xml"/><Relationship Id="rId9" Type="http://schemas.openxmlformats.org/officeDocument/2006/relationships/slide" Target="slide131.xml"/></Relationships>
</file>

<file path=ppt/slides/_rels/slide134.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0.xml"/><Relationship Id="rId5" Type="http://schemas.openxmlformats.org/officeDocument/2006/relationships/image" Target="../media/image76.jpeg"/><Relationship Id="rId10" Type="http://schemas.openxmlformats.org/officeDocument/2006/relationships/slide" Target="slide129.xml"/><Relationship Id="rId4" Type="http://schemas.openxmlformats.org/officeDocument/2006/relationships/slide" Target="slide134.xml"/><Relationship Id="rId9" Type="http://schemas.openxmlformats.org/officeDocument/2006/relationships/slide" Target="slide131.xml"/></Relationships>
</file>

<file path=ppt/slides/_rels/slide135.xml.rels><?xml version="1.0" encoding="UTF-8" standalone="yes"?>
<Relationships xmlns="http://schemas.openxmlformats.org/package/2006/relationships"><Relationship Id="rId8" Type="http://schemas.openxmlformats.org/officeDocument/2006/relationships/slide" Target="slide136.xml"/><Relationship Id="rId13" Type="http://schemas.openxmlformats.org/officeDocument/2006/relationships/slide" Target="slide139.xml"/><Relationship Id="rId3" Type="http://schemas.openxmlformats.org/officeDocument/2006/relationships/image" Target="../media/image77.jpeg"/><Relationship Id="rId7" Type="http://schemas.openxmlformats.org/officeDocument/2006/relationships/slide" Target="slide132.xml"/><Relationship Id="rId12" Type="http://schemas.openxmlformats.org/officeDocument/2006/relationships/slide" Target="slide13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105.xml"/><Relationship Id="rId11" Type="http://schemas.openxmlformats.org/officeDocument/2006/relationships/slide" Target="slide135.xml"/><Relationship Id="rId5" Type="http://schemas.openxmlformats.org/officeDocument/2006/relationships/slide" Target="slide128.xml"/><Relationship Id="rId10" Type="http://schemas.openxmlformats.org/officeDocument/2006/relationships/slide" Target="slide129.xml"/><Relationship Id="rId4" Type="http://schemas.openxmlformats.org/officeDocument/2006/relationships/image" Target="../media/image76.jpeg"/><Relationship Id="rId9" Type="http://schemas.openxmlformats.org/officeDocument/2006/relationships/slide" Target="slide134.xml"/></Relationships>
</file>

<file path=ppt/slides/_rels/slide136.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3.xml"/><Relationship Id="rId5" Type="http://schemas.openxmlformats.org/officeDocument/2006/relationships/image" Target="../media/image76.jpeg"/><Relationship Id="rId10" Type="http://schemas.openxmlformats.org/officeDocument/2006/relationships/slide" Target="slide137.xml"/><Relationship Id="rId4" Type="http://schemas.openxmlformats.org/officeDocument/2006/relationships/slide" Target="slide136.xml"/><Relationship Id="rId9" Type="http://schemas.openxmlformats.org/officeDocument/2006/relationships/slide" Target="slide134.xml"/></Relationships>
</file>

<file path=ppt/slides/_rels/slide137.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42.xml"/><Relationship Id="rId3" Type="http://schemas.openxmlformats.org/officeDocument/2006/relationships/image" Target="../media/image77.jpeg"/><Relationship Id="rId7" Type="http://schemas.openxmlformats.org/officeDocument/2006/relationships/slide" Target="slide105.xml"/><Relationship Id="rId12" Type="http://schemas.openxmlformats.org/officeDocument/2006/relationships/slide" Target="slide13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128.xml"/><Relationship Id="rId11" Type="http://schemas.openxmlformats.org/officeDocument/2006/relationships/slide" Target="slide130.xml"/><Relationship Id="rId5" Type="http://schemas.openxmlformats.org/officeDocument/2006/relationships/image" Target="../media/image76.jpeg"/><Relationship Id="rId10" Type="http://schemas.openxmlformats.org/officeDocument/2006/relationships/slide" Target="slide134.xml"/><Relationship Id="rId4" Type="http://schemas.openxmlformats.org/officeDocument/2006/relationships/slide" Target="slide137.xml"/><Relationship Id="rId9" Type="http://schemas.openxmlformats.org/officeDocument/2006/relationships/slide" Target="slide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slide" Target="slide126.xml"/><Relationship Id="rId4" Type="http://schemas.openxmlformats.org/officeDocument/2006/relationships/image" Target="../media/image61.png"/></Relationships>
</file>

<file path=ppt/slides/_rels/slide1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1.xml.rels><?xml version="1.0" encoding="UTF-8" standalone="yes"?>
<Relationships xmlns="http://schemas.openxmlformats.org/package/2006/relationships"><Relationship Id="rId3" Type="http://schemas.openxmlformats.org/officeDocument/2006/relationships/slide" Target="slide141.xml"/><Relationship Id="rId7" Type="http://schemas.openxmlformats.org/officeDocument/2006/relationships/slide" Target="slide12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image" Target="../media/image61.png"/><Relationship Id="rId4" Type="http://schemas.openxmlformats.org/officeDocument/2006/relationships/image" Target="../media/image78.jpeg"/></Relationships>
</file>

<file path=ppt/slides/_rels/slide1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slide" Target="slide155.xml"/><Relationship Id="rId2" Type="http://schemas.openxmlformats.org/officeDocument/2006/relationships/slide" Target="slide148.xml"/><Relationship Id="rId1" Type="http://schemas.openxmlformats.org/officeDocument/2006/relationships/slideLayout" Target="../slideLayouts/slideLayout2.xml"/><Relationship Id="rId6" Type="http://schemas.openxmlformats.org/officeDocument/2006/relationships/slide" Target="slide156.xml"/><Relationship Id="rId5" Type="http://schemas.openxmlformats.org/officeDocument/2006/relationships/slide" Target="slide162.xml"/><Relationship Id="rId4" Type="http://schemas.openxmlformats.org/officeDocument/2006/relationships/slide" Target="slide149.xml"/></Relationships>
</file>

<file path=ppt/slides/_rels/slide1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image" Target="../media/image80.jpeg"/><Relationship Id="rId7" Type="http://schemas.openxmlformats.org/officeDocument/2006/relationships/slide" Target="slide152.xml"/><Relationship Id="rId2" Type="http://schemas.openxmlformats.org/officeDocument/2006/relationships/slide" Target="slide150.xml"/><Relationship Id="rId1" Type="http://schemas.openxmlformats.org/officeDocument/2006/relationships/slideLayout" Target="../slideLayouts/slideLayout2.xml"/><Relationship Id="rId6" Type="http://schemas.openxmlformats.org/officeDocument/2006/relationships/slide" Target="slide148.xml"/><Relationship Id="rId5" Type="http://schemas.openxmlformats.org/officeDocument/2006/relationships/image" Target="../media/image81.jpeg"/><Relationship Id="rId10" Type="http://schemas.openxmlformats.org/officeDocument/2006/relationships/slide" Target="slide154.xml"/><Relationship Id="rId4" Type="http://schemas.microsoft.com/office/2007/relationships/hdphoto" Target="../media/hdphoto1.wdp"/><Relationship Id="rId9" Type="http://schemas.openxmlformats.org/officeDocument/2006/relationships/slide" Target="slide153.xml"/></Relationships>
</file>

<file path=ppt/slides/_rels/slide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50.xml"/><Relationship Id="rId4" Type="http://schemas.openxmlformats.org/officeDocument/2006/relationships/image" Target="../media/image81.jpeg"/></Relationships>
</file>

<file path=ppt/slides/_rels/slide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50.xml"/><Relationship Id="rId4" Type="http://schemas.openxmlformats.org/officeDocument/2006/relationships/image" Target="../media/image81.jpeg"/></Relationships>
</file>

<file path=ppt/slides/_rels/slide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50.xml"/><Relationship Id="rId4" Type="http://schemas.openxmlformats.org/officeDocument/2006/relationships/image" Target="../media/image81.jpeg"/></Relationships>
</file>

<file path=ppt/slides/_rels/slide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50.xml"/><Relationship Id="rId4" Type="http://schemas.openxmlformats.org/officeDocument/2006/relationships/image" Target="../media/image81.jpeg"/></Relationships>
</file>

<file path=ppt/slides/_rels/slide1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slide" Target="slide148.xml"/></Relationships>
</file>

<file path=ppt/slides/_rels/slide1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slide" Target="slide160.xml"/><Relationship Id="rId2" Type="http://schemas.openxmlformats.org/officeDocument/2006/relationships/slide" Target="slide157.xml"/><Relationship Id="rId1" Type="http://schemas.openxmlformats.org/officeDocument/2006/relationships/slideLayout" Target="../slideLayouts/slideLayout2.xml"/><Relationship Id="rId6" Type="http://schemas.openxmlformats.org/officeDocument/2006/relationships/slide" Target="slide158.xml"/><Relationship Id="rId5" Type="http://schemas.openxmlformats.org/officeDocument/2006/relationships/slide" Target="slide159.xml"/><Relationship Id="rId4" Type="http://schemas.openxmlformats.org/officeDocument/2006/relationships/slide" Target="slide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15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slide" Target="slide15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1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slide" Target="slide167.xml"/><Relationship Id="rId3" Type="http://schemas.openxmlformats.org/officeDocument/2006/relationships/image" Target="../media/image84.jpeg"/><Relationship Id="rId7" Type="http://schemas.openxmlformats.org/officeDocument/2006/relationships/slide" Target="slide16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166.xml"/><Relationship Id="rId5" Type="http://schemas.openxmlformats.org/officeDocument/2006/relationships/slide" Target="slide164.xml"/><Relationship Id="rId10" Type="http://schemas.openxmlformats.org/officeDocument/2006/relationships/slide" Target="slide169.xml"/><Relationship Id="rId4" Type="http://schemas.openxmlformats.org/officeDocument/2006/relationships/slide" Target="slide148.xml"/><Relationship Id="rId9" Type="http://schemas.openxmlformats.org/officeDocument/2006/relationships/slide" Target="slide168.xml"/></Relationships>
</file>

<file path=ppt/slides/_rels/slide1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slide" Target="slide169.xml"/><Relationship Id="rId4" Type="http://schemas.openxmlformats.org/officeDocument/2006/relationships/slide" Target="slide163.xml"/></Relationships>
</file>

<file path=ppt/slides/_rels/slide1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71.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image" Target="../media/image80.jpeg"/><Relationship Id="rId7" Type="http://schemas.openxmlformats.org/officeDocument/2006/relationships/slide" Target="slide174.xml"/><Relationship Id="rId2" Type="http://schemas.openxmlformats.org/officeDocument/2006/relationships/slide" Target="slide171.xml"/><Relationship Id="rId1" Type="http://schemas.openxmlformats.org/officeDocument/2006/relationships/slideLayout" Target="../slideLayouts/slideLayout2.xml"/><Relationship Id="rId6" Type="http://schemas.openxmlformats.org/officeDocument/2006/relationships/slide" Target="slide175.xml"/><Relationship Id="rId5" Type="http://schemas.openxmlformats.org/officeDocument/2006/relationships/image" Target="../media/image81.jpeg"/><Relationship Id="rId4" Type="http://schemas.microsoft.com/office/2007/relationships/hdphoto" Target="../media/hdphoto1.wdp"/><Relationship Id="rId9" Type="http://schemas.openxmlformats.org/officeDocument/2006/relationships/slide" Target="slide173.xml"/></Relationships>
</file>

<file path=ppt/slides/_rels/slide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71.xml"/><Relationship Id="rId4" Type="http://schemas.openxmlformats.org/officeDocument/2006/relationships/image" Target="../media/image81.jpeg"/></Relationships>
</file>

<file path=ppt/slides/_rels/slide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71.xml"/><Relationship Id="rId4" Type="http://schemas.openxmlformats.org/officeDocument/2006/relationships/image" Target="../media/image81.jpeg"/></Relationships>
</file>

<file path=ppt/slides/_rels/slide1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slide" Target="slide171.xml"/><Relationship Id="rId4" Type="http://schemas.openxmlformats.org/officeDocument/2006/relationships/image" Target="../media/image81.jpeg"/></Relationships>
</file>

<file path=ppt/slides/_rels/slide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180.xml"/><Relationship Id="rId1" Type="http://schemas.openxmlformats.org/officeDocument/2006/relationships/slideLayout" Target="../slideLayouts/slideLayout2.xml"/><Relationship Id="rId5" Type="http://schemas.openxmlformats.org/officeDocument/2006/relationships/slide" Target="slide181.xml"/><Relationship Id="rId4" Type="http://schemas.openxmlformats.org/officeDocument/2006/relationships/slide" Target="slide182.xml"/></Relationships>
</file>

<file path=ppt/slides/_rels/slide181.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180.xml"/></Relationships>
</file>

<file path=ppt/slides/_rels/slide183.xml.rels><?xml version="1.0" encoding="UTF-8" standalone="yes"?>
<Relationships xmlns="http://schemas.openxmlformats.org/package/2006/relationships"><Relationship Id="rId3" Type="http://schemas.openxmlformats.org/officeDocument/2006/relationships/slide" Target="slide187.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184.xml"/></Relationships>
</file>

<file path=ppt/slides/_rels/slide184.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185.xml"/></Relationships>
</file>

<file path=ppt/slides/_rels/slide185.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186.xml"/></Relationships>
</file>

<file path=ppt/slides/_rels/slide186.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198.xml"/><Relationship Id="rId5" Type="http://schemas.openxmlformats.org/officeDocument/2006/relationships/slide" Target="slide195.xml"/><Relationship Id="rId4" Type="http://schemas.openxmlformats.org/officeDocument/2006/relationships/slide" Target="slide194.xml"/></Relationships>
</file>

<file path=ppt/slides/_rels/slide1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slide" Target="slide193.xml"/></Relationships>
</file>

<file path=ppt/slides/_rels/slide1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196.xml"/></Relationships>
</file>

<file path=ppt/slides/_rels/slide1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slide" Target="slide198.xml"/><Relationship Id="rId4" Type="http://schemas.openxmlformats.org/officeDocument/2006/relationships/slide" Target="slide197.xml"/></Relationships>
</file>

<file path=ppt/slides/_rels/slide1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slide" Target="slide196.xml"/></Relationships>
</file>

<file path=ppt/slides/_rels/slide19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01.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image" Target="../media/image90.jpg"/><Relationship Id="rId7" Type="http://schemas.openxmlformats.org/officeDocument/2006/relationships/slide" Target="slide205.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slide" Target="slide201.xml"/><Relationship Id="rId4" Type="http://schemas.openxmlformats.org/officeDocument/2006/relationships/image" Target="../media/image91.png"/></Relationships>
</file>

<file path=ppt/slides/_rels/slide20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91.png"/></Relationships>
</file>

<file path=ppt/slides/_rels/slide20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slide" Target="slide201.xml"/><Relationship Id="rId5" Type="http://schemas.openxmlformats.org/officeDocument/2006/relationships/image" Target="../media/image55.jpeg"/><Relationship Id="rId4" Type="http://schemas.openxmlformats.org/officeDocument/2006/relationships/image" Target="../media/image91.png"/></Relationships>
</file>

<file path=ppt/slides/_rels/slide20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image" Target="../media/image92.png"/><Relationship Id="rId4" Type="http://schemas.openxmlformats.org/officeDocument/2006/relationships/image" Target="../media/image91.png"/></Relationships>
</file>

<file path=ppt/slides/_rels/slide205.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90.jpg"/><Relationship Id="rId7" Type="http://schemas.openxmlformats.org/officeDocument/2006/relationships/slide" Target="slide20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slide" Target="slide210.xml"/><Relationship Id="rId5" Type="http://schemas.openxmlformats.org/officeDocument/2006/relationships/slide" Target="slide215.xml"/><Relationship Id="rId4" Type="http://schemas.openxmlformats.org/officeDocument/2006/relationships/image" Target="../media/image91.png"/></Relationships>
</file>

<file path=ppt/slides/_rels/slide206.xml.rels><?xml version="1.0" encoding="UTF-8" standalone="yes"?>
<Relationships xmlns="http://schemas.openxmlformats.org/package/2006/relationships"><Relationship Id="rId8" Type="http://schemas.openxmlformats.org/officeDocument/2006/relationships/slide" Target="slide201.xml"/><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slide" Target="slide207.xml"/><Relationship Id="rId5" Type="http://schemas.openxmlformats.org/officeDocument/2006/relationships/slide" Target="slide213.xml"/><Relationship Id="rId4" Type="http://schemas.openxmlformats.org/officeDocument/2006/relationships/image" Target="../media/image91.png"/></Relationships>
</file>

<file path=ppt/slides/_rels/slide207.xml.rels><?xml version="1.0" encoding="UTF-8" standalone="yes"?>
<Relationships xmlns="http://schemas.openxmlformats.org/package/2006/relationships"><Relationship Id="rId8" Type="http://schemas.openxmlformats.org/officeDocument/2006/relationships/slide" Target="slide201.xml"/><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slide" Target="slide207.xml"/><Relationship Id="rId5" Type="http://schemas.openxmlformats.org/officeDocument/2006/relationships/slide" Target="slide208.xml"/><Relationship Id="rId4" Type="http://schemas.openxmlformats.org/officeDocument/2006/relationships/image" Target="../media/image91.png"/></Relationships>
</file>

<file path=ppt/slides/_rels/slide208.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slide" Target="slide218.xml"/><Relationship Id="rId5" Type="http://schemas.openxmlformats.org/officeDocument/2006/relationships/slide" Target="slide209.xml"/><Relationship Id="rId4" Type="http://schemas.openxmlformats.org/officeDocument/2006/relationships/image" Target="../media/image91.png"/></Relationships>
</file>

<file path=ppt/slides/_rels/slide209.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slide" Target="slide221.xml"/><Relationship Id="rId5" Type="http://schemas.openxmlformats.org/officeDocument/2006/relationships/slide" Target="slide209.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slide" Target="slide211.xml"/><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slide" Target="slide210.xml"/><Relationship Id="rId5" Type="http://schemas.openxmlformats.org/officeDocument/2006/relationships/slide" Target="slide215.xml"/><Relationship Id="rId4" Type="http://schemas.openxmlformats.org/officeDocument/2006/relationships/image" Target="../media/image91.png"/><Relationship Id="rId9" Type="http://schemas.openxmlformats.org/officeDocument/2006/relationships/slide" Target="slide201.xml"/></Relationships>
</file>

<file path=ppt/slides/_rels/slide211.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slide" Target="slide212.xml"/><Relationship Id="rId5" Type="http://schemas.openxmlformats.org/officeDocument/2006/relationships/slide" Target="slide213.xml"/><Relationship Id="rId4" Type="http://schemas.openxmlformats.org/officeDocument/2006/relationships/image" Target="../media/image91.png"/></Relationships>
</file>

<file path=ppt/slides/_rels/slide212.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slide" Target="slide212.xml"/><Relationship Id="rId5" Type="http://schemas.openxmlformats.org/officeDocument/2006/relationships/slide" Target="slide213.xml"/><Relationship Id="rId4" Type="http://schemas.openxmlformats.org/officeDocument/2006/relationships/image" Target="../media/image91.png"/></Relationships>
</file>

<file path=ppt/slides/_rels/slide213.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slide" Target="slide201.xml"/><Relationship Id="rId5" Type="http://schemas.openxmlformats.org/officeDocument/2006/relationships/slide" Target="slide214.xml"/><Relationship Id="rId4" Type="http://schemas.openxmlformats.org/officeDocument/2006/relationships/image" Target="../media/image91.png"/></Relationships>
</file>

<file path=ppt/slides/_rels/slide214.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slide" Target="slide201.xml"/><Relationship Id="rId5" Type="http://schemas.openxmlformats.org/officeDocument/2006/relationships/slide" Target="slide214.xml"/><Relationship Id="rId4" Type="http://schemas.openxmlformats.org/officeDocument/2006/relationships/image" Target="../media/image91.png"/></Relationships>
</file>

<file path=ppt/slides/_rels/slide215.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slide" Target="slide213.xml"/><Relationship Id="rId5" Type="http://schemas.openxmlformats.org/officeDocument/2006/relationships/slide" Target="slide216.xml"/><Relationship Id="rId4" Type="http://schemas.openxmlformats.org/officeDocument/2006/relationships/image" Target="../media/image91.png"/></Relationships>
</file>

<file path=ppt/slides/_rels/slide216.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90.jpg"/><Relationship Id="rId7" Type="http://schemas.openxmlformats.org/officeDocument/2006/relationships/slide" Target="slide201.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slide" Target="slide217.xml"/><Relationship Id="rId5" Type="http://schemas.openxmlformats.org/officeDocument/2006/relationships/slide" Target="slide216.xml"/><Relationship Id="rId4" Type="http://schemas.openxmlformats.org/officeDocument/2006/relationships/image" Target="../media/image91.png"/></Relationships>
</file>

<file path=ppt/slides/_rels/slide217.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18.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slide" Target="slide201.xml"/><Relationship Id="rId5" Type="http://schemas.openxmlformats.org/officeDocument/2006/relationships/slide" Target="slide214.xml"/><Relationship Id="rId4" Type="http://schemas.openxmlformats.org/officeDocument/2006/relationships/image" Target="../media/image91.png"/></Relationships>
</file>

<file path=ppt/slides/_rels/slide2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slide" Target="slide201.xml"/><Relationship Id="rId4" Type="http://schemas.openxmlformats.org/officeDocument/2006/relationships/image" Target="../media/image91.png"/></Relationships>
</file>

<file path=ppt/slides/_rels/slide2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slide" Target="slide20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slide" Target="slide231.xml"/><Relationship Id="rId5" Type="http://schemas.openxmlformats.org/officeDocument/2006/relationships/slide" Target="slide233.xml"/><Relationship Id="rId4" Type="http://schemas.openxmlformats.org/officeDocument/2006/relationships/image" Target="../media/image91.png"/></Relationships>
</file>

<file path=ppt/slides/_rels/slide2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91.png"/></Relationships>
</file>

<file path=ppt/slides/_rels/slide2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image" Target="../media/image55.jpeg"/><Relationship Id="rId4" Type="http://schemas.openxmlformats.org/officeDocument/2006/relationships/image" Target="../media/image91.png"/></Relationships>
</file>

<file path=ppt/slides/_rels/slide233.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4.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slide" Target="slide238.xml"/><Relationship Id="rId5" Type="http://schemas.openxmlformats.org/officeDocument/2006/relationships/slide" Target="slide243.xml"/><Relationship Id="rId4" Type="http://schemas.openxmlformats.org/officeDocument/2006/relationships/image" Target="../media/image91.png"/></Relationships>
</file>

<file path=ppt/slides/_rels/slide234.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slide" Target="slide235.xml"/><Relationship Id="rId5" Type="http://schemas.openxmlformats.org/officeDocument/2006/relationships/slide" Target="slide241.xml"/><Relationship Id="rId4" Type="http://schemas.openxmlformats.org/officeDocument/2006/relationships/image" Target="../media/image91.png"/></Relationships>
</file>

<file path=ppt/slides/_rels/slide235.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slide" Target="slide235.xml"/><Relationship Id="rId5" Type="http://schemas.openxmlformats.org/officeDocument/2006/relationships/slide" Target="slide236.xml"/><Relationship Id="rId4" Type="http://schemas.openxmlformats.org/officeDocument/2006/relationships/image" Target="../media/image91.png"/></Relationships>
</file>

<file path=ppt/slides/_rels/slide236.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46.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slide" Target="slide237.xml"/><Relationship Id="rId4" Type="http://schemas.openxmlformats.org/officeDocument/2006/relationships/image" Target="../media/image91.png"/></Relationships>
</file>

<file path=ppt/slides/_rels/slide237.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slide" Target="slide249.xml"/><Relationship Id="rId5" Type="http://schemas.openxmlformats.org/officeDocument/2006/relationships/slide" Target="slide237.xml"/><Relationship Id="rId4" Type="http://schemas.openxmlformats.org/officeDocument/2006/relationships/image" Target="../media/image91.png"/></Relationships>
</file>

<file path=ppt/slides/_rels/slide238.xml.rels><?xml version="1.0" encoding="UTF-8" standalone="yes"?>
<Relationships xmlns="http://schemas.openxmlformats.org/package/2006/relationships"><Relationship Id="rId8" Type="http://schemas.openxmlformats.org/officeDocument/2006/relationships/slide" Target="slide230.xml"/><Relationship Id="rId3" Type="http://schemas.openxmlformats.org/officeDocument/2006/relationships/image" Target="../media/image90.jpg"/><Relationship Id="rId7" Type="http://schemas.openxmlformats.org/officeDocument/2006/relationships/slide" Target="slide239.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slide" Target="slide238.xml"/><Relationship Id="rId5" Type="http://schemas.openxmlformats.org/officeDocument/2006/relationships/slide" Target="slide243.xml"/><Relationship Id="rId4" Type="http://schemas.openxmlformats.org/officeDocument/2006/relationships/image" Target="../media/image91.png"/><Relationship Id="rId9" Type="http://schemas.openxmlformats.org/officeDocument/2006/relationships/slide" Target="slide246.xml"/></Relationships>
</file>

<file path=ppt/slides/_rels/slide239.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slide" Target="slide240.xml"/><Relationship Id="rId5" Type="http://schemas.openxmlformats.org/officeDocument/2006/relationships/slide" Target="slide241.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slide" Target="slide240.xml"/><Relationship Id="rId5" Type="http://schemas.openxmlformats.org/officeDocument/2006/relationships/slide" Target="slide241.xml"/><Relationship Id="rId4" Type="http://schemas.openxmlformats.org/officeDocument/2006/relationships/image" Target="../media/image91.png"/></Relationships>
</file>

<file path=ppt/slides/_rels/slide241.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46.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slide" Target="slide242.xml"/><Relationship Id="rId4" Type="http://schemas.openxmlformats.org/officeDocument/2006/relationships/image" Target="../media/image91.png"/></Relationships>
</file>

<file path=ppt/slides/_rels/slide242.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46.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slide" Target="slide242.xml"/><Relationship Id="rId4" Type="http://schemas.openxmlformats.org/officeDocument/2006/relationships/image" Target="../media/image91.png"/></Relationships>
</file>

<file path=ppt/slides/_rels/slide243.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slide" Target="slide245.xml"/><Relationship Id="rId5" Type="http://schemas.openxmlformats.org/officeDocument/2006/relationships/slide" Target="slide244.xml"/><Relationship Id="rId4" Type="http://schemas.openxmlformats.org/officeDocument/2006/relationships/image" Target="../media/image91.png"/></Relationships>
</file>

<file path=ppt/slides/_rels/slide244.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image" Target="../media/image90.jpg"/><Relationship Id="rId7" Type="http://schemas.openxmlformats.org/officeDocument/2006/relationships/slide" Target="slide230.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slide" Target="slide245.xml"/><Relationship Id="rId5" Type="http://schemas.openxmlformats.org/officeDocument/2006/relationships/slide" Target="slide244.xml"/><Relationship Id="rId4" Type="http://schemas.openxmlformats.org/officeDocument/2006/relationships/image" Target="../media/image91.png"/></Relationships>
</file>

<file path=ppt/slides/_rels/slide245.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slide" Target="slide246.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slide" Target="slide230.xml"/><Relationship Id="rId5" Type="http://schemas.openxmlformats.org/officeDocument/2006/relationships/slide" Target="slide242.xml"/><Relationship Id="rId4" Type="http://schemas.openxmlformats.org/officeDocument/2006/relationships/image" Target="../media/image91.png"/></Relationships>
</file>

<file path=ppt/slides/_rels/slide2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slide" Target="slide230.xml"/><Relationship Id="rId4" Type="http://schemas.openxmlformats.org/officeDocument/2006/relationships/image" Target="../media/image91.png"/></Relationships>
</file>

<file path=ppt/slides/_rels/slide2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9.png"/><Relationship Id="rId4" Type="http://schemas.openxmlformats.org/officeDocument/2006/relationships/slide" Target="slide29.xml"/><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3.png"/><Relationship Id="rId12" Type="http://schemas.openxmlformats.org/officeDocument/2006/relationships/slide" Target="slide37.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slide" Target="slide39.xml"/><Relationship Id="rId4" Type="http://schemas.openxmlformats.org/officeDocument/2006/relationships/slide" Target="slide31.xml"/><Relationship Id="rId9" Type="http://schemas.openxmlformats.org/officeDocument/2006/relationships/image" Target="../media/image24.png"/><Relationship Id="rId14" Type="http://schemas.openxmlformats.org/officeDocument/2006/relationships/slide" Target="slide4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8.jpeg"/><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9.jpeg"/><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30.jpe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31.jpeg"/><Relationship Id="rId4" Type="http://schemas.openxmlformats.org/officeDocument/2006/relationships/slide" Target="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32.jpe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slide" Target="slide48.xml"/><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28.xml"/><Relationship Id="rId5" Type="http://schemas.openxmlformats.org/officeDocument/2006/relationships/slide" Target="slide49.xm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slide" Target="slide55.xml"/></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28.xml"/><Relationship Id="rId5" Type="http://schemas.openxmlformats.org/officeDocument/2006/relationships/slide" Target="slide49.xm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slide" Target="slide55.xml"/></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50.xml"/><Relationship Id="rId10" Type="http://schemas.openxmlformats.org/officeDocument/2006/relationships/slide" Target="slide28.xml"/><Relationship Id="rId4" Type="http://schemas.openxmlformats.org/officeDocument/2006/relationships/image" Target="../media/image34.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51.xml"/><Relationship Id="rId10" Type="http://schemas.openxmlformats.org/officeDocument/2006/relationships/slide" Target="slide28.xml"/><Relationship Id="rId4" Type="http://schemas.openxmlformats.org/officeDocument/2006/relationships/image" Target="../media/image34.png"/><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 Target="slide5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52.xml"/><Relationship Id="rId10" Type="http://schemas.openxmlformats.org/officeDocument/2006/relationships/slide" Target="slide28.xml"/><Relationship Id="rId4" Type="http://schemas.openxmlformats.org/officeDocument/2006/relationships/image" Target="../media/image34.png"/><Relationship Id="rId9"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30.xml"/><Relationship Id="rId4" Type="http://schemas.openxmlformats.org/officeDocument/2006/relationships/image" Target="../media/image34.png"/><Relationship Id="rId9" Type="http://schemas.openxmlformats.org/officeDocument/2006/relationships/slide" Target="slide47.xml"/></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30.xml"/><Relationship Id="rId4" Type="http://schemas.openxmlformats.org/officeDocument/2006/relationships/image" Target="../media/image34.png"/><Relationship Id="rId9" Type="http://schemas.openxmlformats.org/officeDocument/2006/relationships/slide" Target="slide47.xml"/></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28.xml"/><Relationship Id="rId5" Type="http://schemas.openxmlformats.org/officeDocument/2006/relationships/slide" Target="slide50.xm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slide" Target="slide57.xml"/><Relationship Id="rId2"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28.xml"/><Relationship Id="rId5" Type="http://schemas.openxmlformats.org/officeDocument/2006/relationships/slide" Target="slide51.xm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slide" Target="slide52.xml"/><Relationship Id="rId2"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28.xml"/><Relationship Id="rId5" Type="http://schemas.openxmlformats.org/officeDocument/2006/relationships/slide" Target="slide58.xm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slide" Target="slide28.xml"/></Relationships>
</file>

<file path=ppt/slides/_rels/slide6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slide" Target="slide28.xml"/></Relationships>
</file>

<file path=ppt/slides/_rels/slide6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slide" Target="slide28.xml"/></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 Target="slide64.xml"/><Relationship Id="rId7" Type="http://schemas.openxmlformats.org/officeDocument/2006/relationships/image" Target="../media/image42.jpeg"/><Relationship Id="rId12" Type="http://schemas.openxmlformats.org/officeDocument/2006/relationships/slide" Target="slide65.xml"/><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5.png"/><Relationship Id="rId5" Type="http://schemas.openxmlformats.org/officeDocument/2006/relationships/slide" Target="slide66.xml"/><Relationship Id="rId10" Type="http://schemas.openxmlformats.org/officeDocument/2006/relationships/image" Target="../media/image44.png"/><Relationship Id="rId4" Type="http://schemas.openxmlformats.org/officeDocument/2006/relationships/image" Target="../media/image40.jpeg"/><Relationship Id="rId9" Type="http://schemas.openxmlformats.org/officeDocument/2006/relationships/slide" Target="slide80.xml"/><Relationship Id="rId14" Type="http://schemas.openxmlformats.org/officeDocument/2006/relationships/slide" Target="slide83.xml"/></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slide" Target="slide64.xml"/><Relationship Id="rId4" Type="http://schemas.openxmlformats.org/officeDocument/2006/relationships/image" Target="../media/image42.jpeg"/><Relationship Id="rId9" Type="http://schemas.openxmlformats.org/officeDocument/2006/relationships/slide" Target="slide28.xml"/></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6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76.xml"/><Relationship Id="rId3" Type="http://schemas.openxmlformats.org/officeDocument/2006/relationships/slide" Target="slide67.xml"/><Relationship Id="rId7" Type="http://schemas.openxmlformats.org/officeDocument/2006/relationships/slide" Target="slide68.xml"/><Relationship Id="rId12" Type="http://schemas.openxmlformats.org/officeDocument/2006/relationships/image" Target="../media/image51.png"/><Relationship Id="rId17" Type="http://schemas.openxmlformats.org/officeDocument/2006/relationships/slide" Target="slide64.xml"/><Relationship Id="rId2" Type="http://schemas.openxmlformats.org/officeDocument/2006/relationships/notesSlide" Target="../notesSlides/notesSlide4.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74.xml"/><Relationship Id="rId5" Type="http://schemas.openxmlformats.org/officeDocument/2006/relationships/slide" Target="slide70.xml"/><Relationship Id="rId15" Type="http://schemas.openxmlformats.org/officeDocument/2006/relationships/slide" Target="slide78.xml"/><Relationship Id="rId10" Type="http://schemas.openxmlformats.org/officeDocument/2006/relationships/image" Target="../media/image50.png"/><Relationship Id="rId4" Type="http://schemas.openxmlformats.org/officeDocument/2006/relationships/image" Target="../media/image47.jpeg"/><Relationship Id="rId9" Type="http://schemas.openxmlformats.org/officeDocument/2006/relationships/slide" Target="slide72.xml"/><Relationship Id="rId14" Type="http://schemas.openxmlformats.org/officeDocument/2006/relationships/image" Target="../media/image52.png"/></Relationships>
</file>

<file path=ppt/slides/_rels/slide6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69.xml"/><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67.xml"/><Relationship Id="rId5" Type="http://schemas.openxmlformats.org/officeDocument/2006/relationships/image" Target="../media/image48.png"/><Relationship Id="rId10" Type="http://schemas.openxmlformats.org/officeDocument/2006/relationships/image" Target="../media/image54.jpeg"/><Relationship Id="rId4" Type="http://schemas.openxmlformats.org/officeDocument/2006/relationships/image" Target="../media/image47.jpeg"/><Relationship Id="rId9" Type="http://schemas.openxmlformats.org/officeDocument/2006/relationships/slide" Target="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71.xml"/><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67.xml"/><Relationship Id="rId5" Type="http://schemas.openxmlformats.org/officeDocument/2006/relationships/image" Target="../media/image48.png"/><Relationship Id="rId10" Type="http://schemas.openxmlformats.org/officeDocument/2006/relationships/image" Target="../media/image55.jpeg"/><Relationship Id="rId4" Type="http://schemas.openxmlformats.org/officeDocument/2006/relationships/image" Target="../media/image47.jpeg"/><Relationship Id="rId9" Type="http://schemas.openxmlformats.org/officeDocument/2006/relationships/slide" Target="slide70.xml"/></Relationships>
</file>

<file path=ppt/slides/_rels/slide7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73.xml"/><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67.xml"/><Relationship Id="rId5" Type="http://schemas.openxmlformats.org/officeDocument/2006/relationships/image" Target="../media/image48.png"/><Relationship Id="rId10" Type="http://schemas.openxmlformats.org/officeDocument/2006/relationships/image" Target="../media/image56.jpeg"/><Relationship Id="rId4" Type="http://schemas.openxmlformats.org/officeDocument/2006/relationships/image" Target="../media/image47.jpeg"/><Relationship Id="rId9" Type="http://schemas.openxmlformats.org/officeDocument/2006/relationships/slide" Target="slide72.xml"/></Relationships>
</file>

<file path=ppt/slides/_rels/slide7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75.xml"/><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67.xml"/><Relationship Id="rId5" Type="http://schemas.openxmlformats.org/officeDocument/2006/relationships/image" Target="../media/image48.png"/><Relationship Id="rId10" Type="http://schemas.openxmlformats.org/officeDocument/2006/relationships/image" Target="../media/image57.jpeg"/><Relationship Id="rId4" Type="http://schemas.openxmlformats.org/officeDocument/2006/relationships/image" Target="../media/image47.jpeg"/><Relationship Id="rId9" Type="http://schemas.openxmlformats.org/officeDocument/2006/relationships/slide" Target="slide74.xml"/></Relationships>
</file>

<file path=ppt/slides/_rels/slide7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slide" Target="slide67.xml"/><Relationship Id="rId4" Type="http://schemas.openxmlformats.org/officeDocument/2006/relationships/image" Target="../media/image48.png"/><Relationship Id="rId9" Type="http://schemas.openxmlformats.org/officeDocument/2006/relationships/image" Target="../media/image58.jpeg"/></Relationships>
</file>

<file path=ppt/slides/_rels/slide7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79.xml"/><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67.xml"/><Relationship Id="rId5" Type="http://schemas.openxmlformats.org/officeDocument/2006/relationships/image" Target="../media/image48.png"/><Relationship Id="rId10" Type="http://schemas.openxmlformats.org/officeDocument/2006/relationships/image" Target="../media/image59.jpeg"/><Relationship Id="rId4" Type="http://schemas.openxmlformats.org/officeDocument/2006/relationships/image" Target="../media/image47.jpeg"/><Relationship Id="rId9" Type="http://schemas.openxmlformats.org/officeDocument/2006/relationships/slide" Target="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0.jpeg"/><Relationship Id="rId4" Type="http://schemas.openxmlformats.org/officeDocument/2006/relationships/image" Target="../media/image42.jpeg"/><Relationship Id="rId9" Type="http://schemas.openxmlformats.org/officeDocument/2006/relationships/slide" Target="slide28.xml"/></Relationships>
</file>

<file path=ppt/slides/_rels/slide8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slide" Target="slide64.xml"/><Relationship Id="rId5" Type="http://schemas.openxmlformats.org/officeDocument/2006/relationships/image" Target="../media/image43.png"/><Relationship Id="rId10" Type="http://schemas.openxmlformats.org/officeDocument/2006/relationships/image" Target="../media/image60.jpeg"/><Relationship Id="rId4" Type="http://schemas.openxmlformats.org/officeDocument/2006/relationships/image" Target="../media/image42.jpeg"/><Relationship Id="rId9" Type="http://schemas.openxmlformats.org/officeDocument/2006/relationships/slide" Target="slide28.xml"/></Relationships>
</file>

<file path=ppt/slides/_rels/slide8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slide" Target="slide64.xml"/><Relationship Id="rId5" Type="http://schemas.openxmlformats.org/officeDocument/2006/relationships/image" Target="../media/image43.png"/><Relationship Id="rId10" Type="http://schemas.openxmlformats.org/officeDocument/2006/relationships/image" Target="../media/image61.png"/><Relationship Id="rId4" Type="http://schemas.openxmlformats.org/officeDocument/2006/relationships/image" Target="../media/image42.jpeg"/><Relationship Id="rId9" Type="http://schemas.openxmlformats.org/officeDocument/2006/relationships/slide" Target="slide28.xml"/></Relationships>
</file>

<file path=ppt/slides/_rels/slide8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84.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image" Target="../media/image67.png"/><Relationship Id="rId18" Type="http://schemas.openxmlformats.org/officeDocument/2006/relationships/slide" Target="slide91.xml"/><Relationship Id="rId3" Type="http://schemas.openxmlformats.org/officeDocument/2006/relationships/image" Target="../media/image62.jpeg"/><Relationship Id="rId7" Type="http://schemas.openxmlformats.org/officeDocument/2006/relationships/image" Target="../media/image64.png"/><Relationship Id="rId12" Type="http://schemas.openxmlformats.org/officeDocument/2006/relationships/slide" Target="slide92.xml"/><Relationship Id="rId17" Type="http://schemas.openxmlformats.org/officeDocument/2006/relationships/image" Target="../media/image69.png"/><Relationship Id="rId2" Type="http://schemas.openxmlformats.org/officeDocument/2006/relationships/slide" Target="slide84.xml"/><Relationship Id="rId16" Type="http://schemas.openxmlformats.org/officeDocument/2006/relationships/slide" Target="slide85.xml"/><Relationship Id="rId20"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88.xm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openxmlformats.org/officeDocument/2006/relationships/slide" Target="slide89.xml"/><Relationship Id="rId19" Type="http://schemas.openxmlformats.org/officeDocument/2006/relationships/image" Target="../media/image70.png"/><Relationship Id="rId4" Type="http://schemas.openxmlformats.org/officeDocument/2006/relationships/slide" Target="slide86.xml"/><Relationship Id="rId9" Type="http://schemas.openxmlformats.org/officeDocument/2006/relationships/image" Target="../media/image65.png"/><Relationship Id="rId14" Type="http://schemas.openxmlformats.org/officeDocument/2006/relationships/slide" Target="slide87.xml"/></Relationships>
</file>

<file path=ppt/slides/_rels/slide8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8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8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8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8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slide" Target="slide84.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93.xm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slide" Target="slide84.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92.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slide" Target="slide93.xml"/><Relationship Id="rId1" Type="http://schemas.openxmlformats.org/officeDocument/2006/relationships/slideLayout" Target="../slideLayouts/slideLayout2.xml"/><Relationship Id="rId5" Type="http://schemas.openxmlformats.org/officeDocument/2006/relationships/slide" Target="slide96.xml"/><Relationship Id="rId4" Type="http://schemas.openxmlformats.org/officeDocument/2006/relationships/slide" Target="slide84.xml"/></Relationships>
</file>

<file path=ppt/slides/_rels/slide9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slide" Target="slide94.xml"/><Relationship Id="rId1" Type="http://schemas.openxmlformats.org/officeDocument/2006/relationships/slideLayout" Target="../slideLayouts/slideLayout2.xml"/><Relationship Id="rId5" Type="http://schemas.openxmlformats.org/officeDocument/2006/relationships/slide" Target="slide84.xml"/><Relationship Id="rId4" Type="http://schemas.openxmlformats.org/officeDocument/2006/relationships/slide" Target="slide96.xml"/></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93.xml"/><Relationship Id="rId1" Type="http://schemas.openxmlformats.org/officeDocument/2006/relationships/slideLayout" Target="../slideLayouts/slideLayout2.xml"/><Relationship Id="rId5" Type="http://schemas.openxmlformats.org/officeDocument/2006/relationships/slide" Target="slide84.xml"/><Relationship Id="rId4" Type="http://schemas.openxmlformats.org/officeDocument/2006/relationships/slide" Target="slide97.xml"/></Relationships>
</file>

<file path=ppt/slides/_rels/slide9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slide" Target="slide84.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100.xml"/><Relationship Id="rId1" Type="http://schemas.openxmlformats.org/officeDocument/2006/relationships/slideLayout" Target="../slideLayouts/slideLayout2.xml"/><Relationship Id="rId4" Type="http://schemas.openxmlformats.org/officeDocument/2006/relationships/slide" Target="slide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751" r="16249"/>
          <a:stretch/>
        </p:blipFill>
        <p:spPr>
          <a:xfrm>
            <a:off x="0" y="0"/>
            <a:ext cx="9144000" cy="6858000"/>
          </a:xfrm>
          <a:prstGeom prst="rect">
            <a:avLst/>
          </a:prstGeom>
        </p:spPr>
      </p:pic>
      <p:sp>
        <p:nvSpPr>
          <p:cNvPr id="2" name="Title 1"/>
          <p:cNvSpPr>
            <a:spLocks noGrp="1"/>
          </p:cNvSpPr>
          <p:nvPr>
            <p:ph type="ctrTitle"/>
          </p:nvPr>
        </p:nvSpPr>
        <p:spPr>
          <a:xfrm>
            <a:off x="2057400" y="457200"/>
            <a:ext cx="5029200" cy="533400"/>
          </a:xfrm>
        </p:spPr>
        <p:txBody>
          <a:bodyPr>
            <a:noAutofit/>
          </a:bodyPr>
          <a:lstStyle/>
          <a:p>
            <a:r>
              <a:rPr lang="en-US" sz="3200" b="1" dirty="0" smtClean="0">
                <a:solidFill>
                  <a:schemeClr val="bg1"/>
                </a:solidFill>
                <a:latin typeface="Garamond" panose="02020404030301010803" pitchFamily="18" charset="0"/>
              </a:rPr>
              <a:t>IPC Escape Room </a:t>
            </a:r>
            <a:endParaRPr lang="en-US" sz="3200" b="1"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1371600" y="3352800"/>
            <a:ext cx="6400800" cy="1752600"/>
          </a:xfrm>
        </p:spPr>
        <p:txBody>
          <a:bodyPr>
            <a:normAutofit/>
          </a:bodyPr>
          <a:lstStyle/>
          <a:p>
            <a:r>
              <a:rPr lang="en-US" sz="2400" b="1" dirty="0" smtClean="0">
                <a:solidFill>
                  <a:schemeClr val="bg1"/>
                </a:solidFill>
                <a:latin typeface="Garamond" panose="02020404030301010803" pitchFamily="18" charset="0"/>
              </a:rPr>
              <a:t>Press F5 to Begin Slide show, then click on the blue button in the bottom right!</a:t>
            </a:r>
            <a:endParaRPr lang="en-US" sz="2400" b="1" dirty="0">
              <a:solidFill>
                <a:schemeClr val="bg1"/>
              </a:solidFill>
              <a:latin typeface="Garamond" panose="02020404030301010803" pitchFamily="18" charset="0"/>
            </a:endParaRPr>
          </a:p>
        </p:txBody>
      </p:sp>
      <p:sp>
        <p:nvSpPr>
          <p:cNvPr id="4" name="Oval 3">
            <a:hlinkClick r:id="rId3" action="ppaction://hlinksldjump"/>
          </p:cNvPr>
          <p:cNvSpPr/>
          <p:nvPr/>
        </p:nvSpPr>
        <p:spPr>
          <a:xfrm>
            <a:off x="6248400" y="4495800"/>
            <a:ext cx="2743200" cy="1676400"/>
          </a:xfrm>
          <a:prstGeom prst="ellipse">
            <a:avLst/>
          </a:prstGeom>
          <a:solidFill>
            <a:srgbClr val="005CB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Palatino Linotype" panose="02040502050505030304" pitchFamily="18" charset="0"/>
                <a:ea typeface="Yu Gothic UI" panose="020B0500000000000000" pitchFamily="34" charset="-128"/>
                <a:cs typeface="Arial" panose="020B0604020202020204" pitchFamily="34" charset="0"/>
              </a:rPr>
              <a:t>Click Here to Continue</a:t>
            </a:r>
            <a:endParaRPr lang="en-US" sz="2400" dirty="0">
              <a:latin typeface="Palatino Linotype" panose="02040502050505030304" pitchFamily="18" charset="0"/>
              <a:ea typeface="Yu Gothic UI" panose="020B0500000000000000" pitchFamily="34" charset="-128"/>
              <a:cs typeface="Arial" panose="020B0604020202020204" pitchFamily="34" charset="0"/>
            </a:endParaRPr>
          </a:p>
        </p:txBody>
      </p:sp>
      <p:sp>
        <p:nvSpPr>
          <p:cNvPr id="6" name="Title 1"/>
          <p:cNvSpPr txBox="1">
            <a:spLocks/>
          </p:cNvSpPr>
          <p:nvPr/>
        </p:nvSpPr>
        <p:spPr>
          <a:xfrm>
            <a:off x="381000" y="1676400"/>
            <a:ext cx="8153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i="1" dirty="0" smtClean="0">
                <a:solidFill>
                  <a:schemeClr val="bg1"/>
                </a:solidFill>
                <a:latin typeface="Garamond" panose="02020404030301010803" pitchFamily="18" charset="0"/>
              </a:rPr>
              <a:t>Hidden Risk</a:t>
            </a:r>
            <a:endParaRPr lang="en-US" sz="8800" b="1" i="1" dirty="0">
              <a:solidFill>
                <a:schemeClr val="bg1"/>
              </a:solidFill>
              <a:latin typeface="Garamond" panose="02020404030301010803"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89" y="6324600"/>
            <a:ext cx="1227411" cy="429442"/>
          </a:xfrm>
          <a:prstGeom prst="rect">
            <a:avLst/>
          </a:prstGeom>
        </p:spPr>
      </p:pic>
    </p:spTree>
    <p:extLst>
      <p:ext uri="{BB962C8B-B14F-4D97-AF65-F5344CB8AC3E}">
        <p14:creationId xmlns:p14="http://schemas.microsoft.com/office/powerpoint/2010/main" val="115982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228600"/>
            <a:ext cx="3886200" cy="6912257"/>
          </a:xfrm>
        </p:spPr>
      </p:pic>
      <p:sp>
        <p:nvSpPr>
          <p:cNvPr id="6" name="Rounded Rectangle 5"/>
          <p:cNvSpPr/>
          <p:nvPr/>
        </p:nvSpPr>
        <p:spPr>
          <a:xfrm>
            <a:off x="228600" y="5867400"/>
            <a:ext cx="8686800" cy="80225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It’s my friend Fauna… wonder what’s up with them?</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000" dirty="0">
              <a:latin typeface="Yu Gothic UI" panose="020B0500000000000000" pitchFamily="34" charset="-128"/>
              <a:ea typeface="Yu Gothic UI" panose="020B0500000000000000" pitchFamily="34" charset="-128"/>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
        <p:nvSpPr>
          <p:cNvPr id="7" name="TextBox 6"/>
          <p:cNvSpPr txBox="1"/>
          <p:nvPr/>
        </p:nvSpPr>
        <p:spPr>
          <a:xfrm>
            <a:off x="7189466" y="405884"/>
            <a:ext cx="18389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respond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9236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1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3750"/>
                            </p:stCondLst>
                            <p:childTnLst>
                              <p:par>
                                <p:cTn id="13" presetID="1" presetClass="entr" presetSubtype="0" fill="hold" grpId="0" nodeType="afterEffect">
                                  <p:stCondLst>
                                    <p:cond delay="225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Computer List of T Virus INCORRECT</a:t>
            </a:r>
            <a:r>
              <a:rPr lang="en-US" baseline="0" dirty="0" smtClean="0"/>
              <a:t> SELECTION</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04" r="18847"/>
          <a:stretch/>
        </p:blipFill>
        <p:spPr bwMode="auto">
          <a:xfrm>
            <a:off x="0" y="0"/>
            <a:ext cx="9144000" cy="68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228600" y="4724400"/>
            <a:ext cx="8686800" cy="19812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click a link but it brings you to a disease that you don’t recognize, that wasn’t the one. You navigate back to the “T” section and take another look for the correct virus.</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2" name="Rectangle 1"/>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1143000" y="-685800"/>
            <a:ext cx="11887200" cy="800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921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t>Tvirus</a:t>
            </a:r>
            <a:r>
              <a:rPr lang="en-US" baseline="0" dirty="0" smtClean="0"/>
              <a:t> </a:t>
            </a:r>
            <a:r>
              <a:rPr lang="en-US" dirty="0" smtClean="0"/>
              <a:t>Focus Text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11"/>
          <p:cNvSpPr/>
          <p:nvPr/>
        </p:nvSpPr>
        <p:spPr>
          <a:xfrm>
            <a:off x="228600" y="4953000"/>
            <a:ext cx="8686800" cy="1752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“Tree Disease” or </a:t>
            </a:r>
            <a:r>
              <a:rPr lang="en-US" sz="2000" i="1" dirty="0" smtClean="0">
                <a:latin typeface="Arial" panose="020B0604020202020204" pitchFamily="34" charset="0"/>
                <a:cs typeface="Arial" panose="020B0604020202020204" pitchFamily="34" charset="0"/>
              </a:rPr>
              <a:t>Lignum </a:t>
            </a:r>
            <a:r>
              <a:rPr lang="en-US" sz="2000" i="1" dirty="0" err="1" smtClean="0">
                <a:latin typeface="Arial" panose="020B0604020202020204" pitchFamily="34" charset="0"/>
                <a:cs typeface="Arial" panose="020B0604020202020204" pitchFamily="34" charset="0"/>
              </a:rPr>
              <a:t>Virum</a:t>
            </a:r>
            <a:r>
              <a:rPr lang="en-US" sz="2000" i="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Development of bark and leaves throughout entire body, limb stiffness” this is definitely the one you were looking for (Although it kind of understates the severity in your opinion)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2594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 T Virus Highlight text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11"/>
          <p:cNvSpPr/>
          <p:nvPr/>
        </p:nvSpPr>
        <p:spPr>
          <a:xfrm>
            <a:off x="228600" y="4572000"/>
            <a:ext cx="8686800" cy="2133600"/>
          </a:xfrm>
          <a:prstGeom prst="roundRect">
            <a:avLst/>
          </a:prstGeom>
          <a:solidFill>
            <a:srgbClr val="005CB9">
              <a:alpha val="37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are looking for information on what PPE you need to wear so that the camera will let you through the door into the lab…  </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It doesn’t say anything about what to wear, but it does say </a:t>
            </a:r>
            <a:r>
              <a:rPr lang="en-US" sz="2400" b="1" dirty="0" smtClean="0">
                <a:latin typeface="Arial" panose="020B0604020202020204" pitchFamily="34" charset="0"/>
                <a:ea typeface="Yu Gothic UI" panose="020B0500000000000000" pitchFamily="34" charset="-128"/>
                <a:cs typeface="Arial" panose="020B0604020202020204" pitchFamily="34" charset="0"/>
              </a:rPr>
              <a:t>“Contact Precautions”</a:t>
            </a:r>
            <a:r>
              <a:rPr lang="en-US" sz="2000" dirty="0" smtClean="0">
                <a:latin typeface="Arial" panose="020B0604020202020204" pitchFamily="34" charset="0"/>
                <a:ea typeface="Yu Gothic UI" panose="020B0500000000000000" pitchFamily="34" charset="-128"/>
                <a:cs typeface="Arial" panose="020B0604020202020204" pitchFamily="34" charset="0"/>
              </a:rPr>
              <a:t>. You remember there was a sign above the PPE cart that described what to wear for Contact Precautions. That should work!</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2" name="Rectangle 1"/>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 List of T Virus Clickable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19600" y="3124200"/>
            <a:ext cx="18288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1999" y="3124200"/>
            <a:ext cx="1905001"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838200" y="-495300"/>
            <a:ext cx="11887200" cy="8153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4" action="ppaction://hlinksldjump"/>
          </p:cNvPr>
          <p:cNvSpPr/>
          <p:nvPr/>
        </p:nvSpPr>
        <p:spPr>
          <a:xfrm>
            <a:off x="6248400"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Leave Computer</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5" action="ppaction://hlinksldjump"/>
          </p:cNvPr>
          <p:cNvSpPr/>
          <p:nvPr/>
        </p:nvSpPr>
        <p:spPr>
          <a:xfrm>
            <a:off x="4191000" y="3124200"/>
            <a:ext cx="3581400" cy="546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4572000"/>
            <a:ext cx="8686800" cy="2133600"/>
          </a:xfrm>
          <a:prstGeom prst="roundRect">
            <a:avLst/>
          </a:prstGeom>
          <a:solidFill>
            <a:srgbClr val="005CB9">
              <a:alpha val="3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are looking for information on what PPE you need to wear so that the camera will let you through the door into the lab…  </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2000" dirty="0">
                <a:latin typeface="Arial" panose="020B0604020202020204" pitchFamily="34" charset="0"/>
                <a:ea typeface="Yu Gothic UI" panose="020B0500000000000000" pitchFamily="34" charset="-128"/>
                <a:cs typeface="Arial" panose="020B0604020202020204" pitchFamily="34" charset="0"/>
              </a:rPr>
              <a:t>It doesn’t say anything about what to wear, but it does say </a:t>
            </a:r>
            <a:r>
              <a:rPr lang="en-US" sz="2400" b="1" dirty="0">
                <a:latin typeface="Arial" panose="020B0604020202020204" pitchFamily="34" charset="0"/>
                <a:ea typeface="Yu Gothic UI" panose="020B0500000000000000" pitchFamily="34" charset="-128"/>
                <a:cs typeface="Arial" panose="020B0604020202020204" pitchFamily="34" charset="0"/>
              </a:rPr>
              <a:t>“Contact Precautions”</a:t>
            </a:r>
            <a:r>
              <a:rPr lang="en-US" sz="2000" dirty="0">
                <a:latin typeface="Arial" panose="020B0604020202020204" pitchFamily="34" charset="0"/>
                <a:ea typeface="Yu Gothic UI" panose="020B0500000000000000" pitchFamily="34" charset="-128"/>
                <a:cs typeface="Arial" panose="020B0604020202020204" pitchFamily="34" charset="0"/>
              </a:rPr>
              <a:t>. You remember there was a sign above the PPE cart that described what to wear for Contact Precautions. That should work!</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703020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 List of T Virus Secondary Contact Precautions highlight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19600" y="3124200"/>
            <a:ext cx="18288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28600" y="5638800"/>
            <a:ext cx="8686800" cy="1066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page says the virus is contact precautions. I should go check out the sign above the PPE cart, and then I can put on the PPE that the sign tells me to!</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a:hlinkClick r:id="rId3" action="ppaction://hlinksldjump"/>
          </p:cNvPr>
          <p:cNvSpPr/>
          <p:nvPr/>
        </p:nvSpPr>
        <p:spPr>
          <a:xfrm>
            <a:off x="-914400" y="-647700"/>
            <a:ext cx="13182600" cy="8458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65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COMPUTER Scene 2 Greater Door Clickable</a:t>
            </a:r>
            <a:endParaRPr lang="en-US" dirty="0"/>
          </a:p>
        </p:txBody>
      </p:sp>
      <p:pic>
        <p:nvPicPr>
          <p:cNvPr id="5" name="Content Placeholder 4">
            <a:hlinkClick r:id="rId2" action="ppaction://hlinksldjump"/>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a:hlinkClick r:id="rId4"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a:hlinkClick r:id="rId4"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14" action="ppaction://hlinksldjump"/>
          </p:cNvPr>
          <p:cNvSpPr/>
          <p:nvPr/>
        </p:nvSpPr>
        <p:spPr>
          <a:xfrm flipH="1">
            <a:off x="152400" y="48768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to Desk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122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AFTER COMPUTER </a:t>
            </a:r>
            <a:r>
              <a:rPr lang="en-US" dirty="0" smtClean="0"/>
              <a:t>Scene</a:t>
            </a:r>
            <a:r>
              <a:rPr lang="en-US" baseline="0" dirty="0" smtClean="0"/>
              <a:t> 2 </a:t>
            </a:r>
            <a:r>
              <a:rPr lang="en-US" dirty="0" smtClean="0"/>
              <a:t>Posters</a:t>
            </a:r>
            <a:r>
              <a:rPr lang="en-US" baseline="0" dirty="0" smtClean="0"/>
              <a:t> Introduction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2590800"/>
            <a:ext cx="2426115" cy="3429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9400" y="2676525"/>
            <a:ext cx="2205275" cy="3267075"/>
          </a:xfrm>
          <a:prstGeom prst="rect">
            <a:avLst/>
          </a:prstGeom>
        </p:spPr>
      </p:pic>
      <p:sp>
        <p:nvSpPr>
          <p:cNvPr id="12" name="Rounded Rectangle 11"/>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posters in front of you. There are two on top labelled “Donning” </a:t>
            </a:r>
            <a:r>
              <a:rPr lang="en-US" sz="2000" dirty="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nd “Doffing”. The posters below are types of precautions posters, including Contact, Airborne &amp; Contact, Contact &amp; Droplet, and Airborne.</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All of them are wearing different PPE, so which poster do I follow?</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61561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AFTER COMPUTER </a:t>
            </a:r>
            <a:r>
              <a:rPr lang="en-US" dirty="0" smtClean="0"/>
              <a:t>Scene</a:t>
            </a:r>
            <a:r>
              <a:rPr lang="en-US" baseline="0" dirty="0" smtClean="0"/>
              <a:t> 2 </a:t>
            </a:r>
            <a:r>
              <a:rPr lang="en-US" dirty="0" smtClean="0"/>
              <a:t>Posters</a:t>
            </a:r>
            <a:r>
              <a:rPr lang="en-US" baseline="0" dirty="0" smtClean="0"/>
              <a:t> Clickable</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2590800"/>
            <a:ext cx="2426115" cy="3429000"/>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9400" y="2676525"/>
            <a:ext cx="2205275" cy="3267075"/>
          </a:xfrm>
          <a:prstGeom prst="rect">
            <a:avLst/>
          </a:prstGeom>
        </p:spPr>
      </p:pic>
      <p:sp>
        <p:nvSpPr>
          <p:cNvPr id="13" name="Right Arrow 12">
            <a:hlinkClick r:id="rId17" action="ppaction://hlinksldjump"/>
          </p:cNvPr>
          <p:cNvSpPr/>
          <p:nvPr/>
        </p:nvSpPr>
        <p:spPr>
          <a:xfrm>
            <a:off x="6191250" y="7620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Door</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6899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DONNING poster </a:t>
            </a:r>
            <a:r>
              <a:rPr lang="en-US" baseline="0" dirty="0" smtClean="0"/>
              <a:t>intro POST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73509" y="901700"/>
            <a:ext cx="6807200" cy="5105400"/>
          </a:xfrm>
          <a:prstGeom prst="rect">
            <a:avLst/>
          </a:prstGeom>
        </p:spPr>
      </p:pic>
      <p:sp>
        <p:nvSpPr>
          <p:cNvPr id="12" name="Rounded Rectangle 11"/>
          <p:cNvSpPr/>
          <p:nvPr/>
        </p:nvSpPr>
        <p:spPr>
          <a:xfrm>
            <a:off x="133709" y="3429000"/>
            <a:ext cx="8686800" cy="3200400"/>
          </a:xfrm>
          <a:prstGeom prst="roundRect">
            <a:avLst/>
          </a:prstGeom>
          <a:solidFill>
            <a:srgbClr val="005CB9">
              <a:alpha val="69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poster tells you how to put on or </a:t>
            </a:r>
            <a:r>
              <a:rPr lang="en-US" sz="2000" i="1" dirty="0" smtClean="0">
                <a:latin typeface="Arial" panose="020B0604020202020204" pitchFamily="34" charset="0"/>
                <a:cs typeface="Arial" panose="020B0604020202020204" pitchFamily="34" charset="0"/>
              </a:rPr>
              <a:t>DON </a:t>
            </a:r>
            <a:r>
              <a:rPr lang="en-US" sz="2000" dirty="0" smtClean="0">
                <a:latin typeface="Arial" panose="020B0604020202020204" pitchFamily="34" charset="0"/>
                <a:cs typeface="Arial" panose="020B0604020202020204" pitchFamily="34" charset="0"/>
              </a:rPr>
              <a:t>PPE. The poster says to don PPE in this order:</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1: Clean Hands</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2: Don Gown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3a: Don Procedural/Surgical Mask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3b: Don N95 Respirator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4: Don Eye protection or Face shield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5: Don Gloves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The poster also describes how to put on each item properly.</a:t>
            </a: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693331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DONNING poster </a:t>
            </a:r>
            <a:r>
              <a:rPr lang="en-US" baseline="0" dirty="0" smtClean="0"/>
              <a:t>intro POST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73509" y="901700"/>
            <a:ext cx="6807200" cy="5105400"/>
          </a:xfrm>
          <a:prstGeom prst="rect">
            <a:avLst/>
          </a:prstGeom>
        </p:spPr>
      </p:pic>
      <p:sp>
        <p:nvSpPr>
          <p:cNvPr id="12" name="Rounded Rectangle 11"/>
          <p:cNvSpPr/>
          <p:nvPr/>
        </p:nvSpPr>
        <p:spPr>
          <a:xfrm>
            <a:off x="133709" y="5105400"/>
            <a:ext cx="8686800" cy="1524000"/>
          </a:xfrm>
          <a:prstGeom prst="roundRect">
            <a:avLst/>
          </a:prstGeom>
          <a:solidFill>
            <a:srgbClr val="005CB9">
              <a:alpha val="69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 Contact Precautions poster tells you which of all those PPE you will need, so lets put the information together!</a:t>
            </a:r>
            <a:endParaRPr lang="en-US" sz="2000" dirty="0" smtClean="0">
              <a:latin typeface="Arial" panose="020B0604020202020204" pitchFamily="34" charset="0"/>
              <a:ea typeface="Yu Gothic UI" panose="020B0500000000000000" pitchFamily="34" charset="-128"/>
              <a:cs typeface="Arial" panose="020B0604020202020204" pitchFamily="34" charset="0"/>
            </a:endParaRPr>
          </a:p>
          <a:p>
            <a:pPr algn="ct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55369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228600"/>
            <a:ext cx="3855697" cy="6858000"/>
          </a:xfrm>
          <a:prstGeom prst="rect">
            <a:avLst/>
          </a:prstGeom>
        </p:spPr>
      </p:pic>
    </p:spTree>
    <p:extLst>
      <p:ext uri="{BB962C8B-B14F-4D97-AF65-F5344CB8AC3E}">
        <p14:creationId xmlns:p14="http://schemas.microsoft.com/office/powerpoint/2010/main" val="379546428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DONNING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73509" y="901700"/>
            <a:ext cx="6807200" cy="5105400"/>
          </a:xfrm>
          <a:prstGeom prst="rect">
            <a:avLst/>
          </a:prstGeom>
        </p:spPr>
      </p:pic>
      <p:sp>
        <p:nvSpPr>
          <p:cNvPr id="13" name="Right Arrow 12">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704354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DOFFING poster </a:t>
            </a:r>
            <a:r>
              <a:rPr lang="en-US" baseline="0" dirty="0" smtClean="0"/>
              <a:t>intro POST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12" name="Rounded Rectangle 11"/>
          <p:cNvSpPr/>
          <p:nvPr/>
        </p:nvSpPr>
        <p:spPr>
          <a:xfrm>
            <a:off x="133709" y="5257800"/>
            <a:ext cx="8686800" cy="1371600"/>
          </a:xfrm>
          <a:prstGeom prst="roundRect">
            <a:avLst/>
          </a:prstGeom>
          <a:solidFill>
            <a:srgbClr val="005CB9">
              <a:alpha val="50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poster tells you how to DOFF (Take off) your PPE. You aren’t wearing any PPE right now so this probably isn’t too useful yet.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18617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DOFFING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11" name="Right Arrow 10">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681771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AFTER </a:t>
            </a:r>
            <a:r>
              <a:rPr lang="en-US" dirty="0" smtClean="0"/>
              <a:t>Contact poster </a:t>
            </a:r>
            <a:r>
              <a:rPr lang="en-US" baseline="0" dirty="0" smtClean="0"/>
              <a:t>intro OFFICIAL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62075" y="771525"/>
            <a:ext cx="6172200" cy="4629150"/>
          </a:xfrm>
          <a:prstGeom prst="rect">
            <a:avLst/>
          </a:prstGeom>
        </p:spPr>
      </p:pic>
      <p:sp>
        <p:nvSpPr>
          <p:cNvPr id="12" name="Rounded Rectangle 11"/>
          <p:cNvSpPr/>
          <p:nvPr/>
        </p:nvSpPr>
        <p:spPr>
          <a:xfrm>
            <a:off x="133709" y="4572000"/>
            <a:ext cx="8686800" cy="2057400"/>
          </a:xfrm>
          <a:prstGeom prst="roundRect">
            <a:avLst/>
          </a:prstGeom>
          <a:solidFill>
            <a:srgbClr val="005CB9">
              <a:alpha val="3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look at the first poster “Contact Precautions” in the photo, the visitor is wearing a yellow gown, and gloves. It also says to clean your hands first. This is the precautions the computer said to use for the Tree Disease! So we will need to clean our hands then don a </a:t>
            </a:r>
            <a:r>
              <a:rPr lang="en-US" sz="2000" i="1" dirty="0" smtClean="0">
                <a:latin typeface="Arial" panose="020B0604020202020204" pitchFamily="34" charset="0"/>
                <a:cs typeface="Arial" panose="020B0604020202020204" pitchFamily="34" charset="0"/>
              </a:rPr>
              <a:t>Yellow Gown, and Gloves. </a:t>
            </a:r>
            <a:r>
              <a:rPr lang="en-US" sz="2000" dirty="0" smtClean="0">
                <a:latin typeface="Arial" panose="020B0604020202020204" pitchFamily="34" charset="0"/>
                <a:cs typeface="Arial" panose="020B0604020202020204" pitchFamily="34" charset="0"/>
              </a:rPr>
              <a:t>Remember you have to don in the correct order as well!</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0868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Contact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62075" y="771525"/>
            <a:ext cx="6172200" cy="4629150"/>
          </a:xfrm>
          <a:prstGeom prst="rect">
            <a:avLst/>
          </a:prstGeom>
        </p:spPr>
      </p:pic>
      <p:sp>
        <p:nvSpPr>
          <p:cNvPr id="11" name="Right Arrow 10">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2473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AFTER</a:t>
            </a:r>
            <a:r>
              <a:rPr lang="en-US" sz="4400" kern="1200" baseline="0" dirty="0" smtClean="0">
                <a:solidFill>
                  <a:schemeClr val="tx1"/>
                </a:solidFill>
                <a:effectLst/>
                <a:latin typeface="+mj-lt"/>
                <a:ea typeface="+mj-ea"/>
                <a:cs typeface="+mj-cs"/>
              </a:rPr>
              <a:t> </a:t>
            </a:r>
            <a:r>
              <a:rPr lang="en-US" dirty="0" smtClean="0"/>
              <a:t>Air contact poster </a:t>
            </a:r>
            <a:r>
              <a:rPr lang="en-US" baseline="0" dirty="0" smtClean="0"/>
              <a:t>intro </a:t>
            </a:r>
            <a:r>
              <a:rPr lang="en-US" sz="4400" kern="1200" baseline="0" dirty="0" smtClean="0">
                <a:solidFill>
                  <a:schemeClr val="tx1"/>
                </a:solidFill>
                <a:effectLst/>
                <a:latin typeface="+mj-lt"/>
                <a:ea typeface="+mj-ea"/>
                <a:cs typeface="+mj-cs"/>
              </a:rPr>
              <a:t>POST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238249" y="909638"/>
            <a:ext cx="6667500" cy="5000625"/>
          </a:xfrm>
          <a:prstGeom prst="rect">
            <a:avLst/>
          </a:prstGeom>
        </p:spPr>
      </p:pic>
      <p:sp>
        <p:nvSpPr>
          <p:cNvPr id="12" name="Rounded Rectangle 11"/>
          <p:cNvSpPr/>
          <p:nvPr/>
        </p:nvSpPr>
        <p:spPr>
          <a:xfrm>
            <a:off x="133709" y="5410200"/>
            <a:ext cx="8686800" cy="1219200"/>
          </a:xfrm>
          <a:prstGeom prst="roundRect">
            <a:avLst/>
          </a:prstGeom>
          <a:solidFill>
            <a:srgbClr val="005CB9">
              <a:alpha val="53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a:t>
            </a:r>
            <a:r>
              <a:rPr lang="en-US" sz="2000" dirty="0" smtClean="0">
                <a:latin typeface="Arial" panose="020B0604020202020204" pitchFamily="34" charset="0"/>
                <a:ea typeface="Yu Gothic UI" panose="020B0500000000000000" pitchFamily="34" charset="-128"/>
                <a:cs typeface="Arial" panose="020B0604020202020204" pitchFamily="34" charset="0"/>
              </a:rPr>
              <a:t>second poster “Airborne &amp; Contact </a:t>
            </a:r>
            <a:r>
              <a:rPr lang="en-US" sz="2000" dirty="0">
                <a:latin typeface="Arial" panose="020B0604020202020204" pitchFamily="34" charset="0"/>
                <a:ea typeface="Yu Gothic UI" panose="020B0500000000000000" pitchFamily="34" charset="-128"/>
                <a:cs typeface="Arial" panose="020B0604020202020204" pitchFamily="34" charset="0"/>
              </a:rPr>
              <a:t>Precautions” This isn’t the precautions the computer told you to use.</a:t>
            </a:r>
            <a:endParaRPr lang="en-US" sz="16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67098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Air Contact poster </a:t>
            </a:r>
            <a:r>
              <a:rPr lang="en-US" baseline="0" dirty="0" smtClean="0"/>
              <a:t>outro</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238249" y="909638"/>
            <a:ext cx="6667500" cy="5000625"/>
          </a:xfrm>
          <a:prstGeom prst="rect">
            <a:avLst/>
          </a:prstGeom>
        </p:spPr>
      </p:pic>
      <p:sp>
        <p:nvSpPr>
          <p:cNvPr id="12" name="Right Arrow 11">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902993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Droplet poster </a:t>
            </a:r>
            <a:r>
              <a:rPr lang="en-US" baseline="0" dirty="0" smtClean="0"/>
              <a:t>intro </a:t>
            </a:r>
            <a:r>
              <a:rPr lang="en-US" sz="4400" kern="1200" baseline="0" dirty="0" smtClean="0">
                <a:solidFill>
                  <a:schemeClr val="tx1"/>
                </a:solidFill>
                <a:effectLst/>
                <a:latin typeface="+mj-lt"/>
                <a:ea typeface="+mj-ea"/>
                <a:cs typeface="+mj-cs"/>
              </a:rPr>
              <a:t>PPOST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28053" y="952495"/>
            <a:ext cx="6487892" cy="4865919"/>
          </a:xfrm>
          <a:prstGeom prst="rect">
            <a:avLst/>
          </a:prstGeom>
        </p:spPr>
      </p:pic>
      <p:sp>
        <p:nvSpPr>
          <p:cNvPr id="12" name="Rounded Rectangle 11"/>
          <p:cNvSpPr/>
          <p:nvPr/>
        </p:nvSpPr>
        <p:spPr>
          <a:xfrm>
            <a:off x="133709" y="5334000"/>
            <a:ext cx="8686800" cy="1295400"/>
          </a:xfrm>
          <a:prstGeom prst="roundRect">
            <a:avLst/>
          </a:prstGeom>
          <a:solidFill>
            <a:srgbClr val="005CB9">
              <a:alpha val="3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a:t>
            </a:r>
            <a:r>
              <a:rPr lang="en-US" sz="2000" dirty="0" smtClean="0">
                <a:latin typeface="Arial" panose="020B0604020202020204" pitchFamily="34" charset="0"/>
                <a:ea typeface="Yu Gothic UI" panose="020B0500000000000000" pitchFamily="34" charset="-128"/>
                <a:cs typeface="Arial" panose="020B0604020202020204" pitchFamily="34" charset="0"/>
              </a:rPr>
              <a:t>third </a:t>
            </a:r>
            <a:r>
              <a:rPr lang="en-US" sz="2000" dirty="0">
                <a:latin typeface="Arial" panose="020B0604020202020204" pitchFamily="34" charset="0"/>
                <a:ea typeface="Yu Gothic UI" panose="020B0500000000000000" pitchFamily="34" charset="-128"/>
                <a:cs typeface="Arial" panose="020B0604020202020204" pitchFamily="34" charset="0"/>
              </a:rPr>
              <a:t>poster </a:t>
            </a:r>
            <a:r>
              <a:rPr lang="en-US" sz="2000" dirty="0" smtClean="0">
                <a:latin typeface="Arial" panose="020B0604020202020204" pitchFamily="34" charset="0"/>
                <a:ea typeface="Yu Gothic UI" panose="020B0500000000000000" pitchFamily="34" charset="-128"/>
                <a:cs typeface="Arial" panose="020B0604020202020204" pitchFamily="34" charset="0"/>
              </a:rPr>
              <a:t>“Contact &amp; Droplet Precautions</a:t>
            </a:r>
            <a:r>
              <a:rPr lang="en-US" sz="2000" dirty="0">
                <a:latin typeface="Arial" panose="020B0604020202020204" pitchFamily="34" charset="0"/>
                <a:ea typeface="Yu Gothic UI" panose="020B0500000000000000" pitchFamily="34" charset="-128"/>
                <a:cs typeface="Arial" panose="020B0604020202020204" pitchFamily="34" charset="0"/>
              </a:rPr>
              <a:t>” This isn’t the precautions the computer told you to use.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478201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Droplet poster </a:t>
            </a:r>
            <a:r>
              <a:rPr lang="en-US" baseline="0" dirty="0" smtClean="0"/>
              <a:t>outro</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28053" y="952495"/>
            <a:ext cx="6487892" cy="4865919"/>
          </a:xfrm>
          <a:prstGeom prst="rect">
            <a:avLst/>
          </a:prstGeom>
        </p:spPr>
      </p:pic>
      <p:sp>
        <p:nvSpPr>
          <p:cNvPr id="12" name="Right Arrow 11">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340754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Airborne poster </a:t>
            </a:r>
            <a:r>
              <a:rPr lang="en-US" baseline="0" dirty="0" smtClean="0"/>
              <a:t>intro </a:t>
            </a:r>
            <a:r>
              <a:rPr lang="en-US" sz="4400" kern="1200" baseline="0" dirty="0" smtClean="0">
                <a:solidFill>
                  <a:schemeClr val="tx1"/>
                </a:solidFill>
                <a:effectLst/>
                <a:latin typeface="+mj-lt"/>
                <a:ea typeface="+mj-ea"/>
                <a:cs typeface="+mj-cs"/>
              </a:rPr>
              <a:t>POST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71600" y="876300"/>
            <a:ext cx="6400800" cy="4800600"/>
          </a:xfrm>
          <a:prstGeom prst="rect">
            <a:avLst/>
          </a:prstGeom>
        </p:spPr>
      </p:pic>
      <p:sp>
        <p:nvSpPr>
          <p:cNvPr id="12" name="Rounded Rectangle 11"/>
          <p:cNvSpPr/>
          <p:nvPr/>
        </p:nvSpPr>
        <p:spPr>
          <a:xfrm>
            <a:off x="133709" y="5334000"/>
            <a:ext cx="8686800" cy="1295400"/>
          </a:xfrm>
          <a:prstGeom prst="roundRect">
            <a:avLst/>
          </a:prstGeom>
          <a:solidFill>
            <a:srgbClr val="005CB9">
              <a:alpha val="36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f</a:t>
            </a:r>
            <a:r>
              <a:rPr lang="en-US" sz="2000" dirty="0" smtClean="0">
                <a:latin typeface="Arial" panose="020B0604020202020204" pitchFamily="34" charset="0"/>
                <a:ea typeface="Yu Gothic UI" panose="020B0500000000000000" pitchFamily="34" charset="-128"/>
                <a:cs typeface="Arial" panose="020B0604020202020204" pitchFamily="34" charset="0"/>
              </a:rPr>
              <a:t>ourth </a:t>
            </a:r>
            <a:r>
              <a:rPr lang="en-US" sz="2000" dirty="0">
                <a:latin typeface="Arial" panose="020B0604020202020204" pitchFamily="34" charset="0"/>
                <a:ea typeface="Yu Gothic UI" panose="020B0500000000000000" pitchFamily="34" charset="-128"/>
                <a:cs typeface="Arial" panose="020B0604020202020204" pitchFamily="34" charset="0"/>
              </a:rPr>
              <a:t>poster </a:t>
            </a:r>
            <a:r>
              <a:rPr lang="en-US" sz="2000" dirty="0" smtClean="0">
                <a:latin typeface="Arial" panose="020B0604020202020204" pitchFamily="34" charset="0"/>
                <a:ea typeface="Yu Gothic UI" panose="020B0500000000000000" pitchFamily="34" charset="-128"/>
                <a:cs typeface="Arial" panose="020B0604020202020204" pitchFamily="34" charset="0"/>
              </a:rPr>
              <a:t>“Airborne Precautions” This isn’t the precautions the computer told you to use</a:t>
            </a:r>
            <a:r>
              <a:rPr lang="en-US" sz="2000" dirty="0" smtClean="0">
                <a:latin typeface="Yu Gothic UI" panose="020B0500000000000000" pitchFamily="34" charset="-128"/>
                <a:ea typeface="Yu Gothic UI" panose="020B0500000000000000" pitchFamily="34" charset="-128"/>
              </a:rPr>
              <a:t>.</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9934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228600"/>
            <a:ext cx="3855697" cy="6858000"/>
          </a:xfrm>
          <a:prstGeom prst="rect">
            <a:avLst/>
          </a:prstGeom>
        </p:spPr>
      </p:pic>
    </p:spTree>
    <p:extLst>
      <p:ext uri="{BB962C8B-B14F-4D97-AF65-F5344CB8AC3E}">
        <p14:creationId xmlns:p14="http://schemas.microsoft.com/office/powerpoint/2010/main" val="314499442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Airborne poster </a:t>
            </a:r>
            <a:r>
              <a:rPr lang="en-US" baseline="0" dirty="0" smtClean="0"/>
              <a:t>outro</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71600" y="876300"/>
            <a:ext cx="6400800" cy="4800600"/>
          </a:xfrm>
          <a:prstGeom prst="rect">
            <a:avLst/>
          </a:prstGeom>
        </p:spPr>
      </p:pic>
      <p:sp>
        <p:nvSpPr>
          <p:cNvPr id="11" name="Right Arrow 10">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41972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Scene 2 Door text</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t="14042" b="2242"/>
          <a:stretch/>
        </p:blipFill>
        <p:spPr>
          <a:xfrm rot="5400000">
            <a:off x="873837" y="1131106"/>
            <a:ext cx="6708478" cy="4345448"/>
          </a:xfrm>
          <a:prstGeom prst="rect">
            <a:avLst/>
          </a:prstGeom>
        </p:spPr>
      </p:pic>
      <p:sp>
        <p:nvSpPr>
          <p:cNvPr id="17" name="Rounded Rectangle 16"/>
          <p:cNvSpPr/>
          <p:nvPr/>
        </p:nvSpPr>
        <p:spPr>
          <a:xfrm>
            <a:off x="228600" y="43307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look at the door, it looks pretty sturdy, you don’t think you can break it down, you give it a kick anyways. You are rewarded with a sore toe, and the camera speaker turning on again…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35818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Scene 2 Door text2</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t="14042" b="2242"/>
          <a:stretch/>
        </p:blipFill>
        <p:spPr>
          <a:xfrm rot="5400000">
            <a:off x="873837" y="1131106"/>
            <a:ext cx="6708478" cy="4345448"/>
          </a:xfrm>
          <a:prstGeom prst="rect">
            <a:avLst/>
          </a:prstGeom>
        </p:spPr>
      </p:pic>
      <p:sp>
        <p:nvSpPr>
          <p:cNvPr id="17" name="Rounded Rectangle 16"/>
          <p:cNvSpPr/>
          <p:nvPr/>
        </p:nvSpPr>
        <p:spPr>
          <a:xfrm>
            <a:off x="304800" y="4359369"/>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dobe Ming Std L" pitchFamily="18" charset="-128"/>
                <a:ea typeface="Adobe Ming Std L" pitchFamily="18" charset="-128"/>
              </a:rPr>
              <a:t>“Incorrect PPE detected. Please use proper donning procedures to don appropriate PPE for current lab setting. See IPC resource manual “Lignum </a:t>
            </a:r>
            <a:r>
              <a:rPr lang="en-US" sz="2400" dirty="0" err="1" smtClean="0">
                <a:latin typeface="Adobe Ming Std L" pitchFamily="18" charset="-128"/>
                <a:ea typeface="Adobe Ming Std L" pitchFamily="18" charset="-128"/>
              </a:rPr>
              <a:t>Virum”for</a:t>
            </a:r>
            <a:r>
              <a:rPr lang="en-US" sz="2400" dirty="0" smtClean="0">
                <a:latin typeface="Adobe Ming Std L" pitchFamily="18" charset="-128"/>
                <a:ea typeface="Adobe Ming Std L" pitchFamily="18" charset="-128"/>
              </a:rPr>
              <a:t> </a:t>
            </a:r>
            <a:r>
              <a:rPr lang="en-US" sz="2400" dirty="0">
                <a:latin typeface="Adobe Ming Std L" pitchFamily="18" charset="-128"/>
                <a:ea typeface="Adobe Ming Std L" pitchFamily="18" charset="-128"/>
              </a:rPr>
              <a:t>more information.”</a:t>
            </a:r>
          </a:p>
          <a:p>
            <a:pPr algn="ctr"/>
            <a:r>
              <a:rPr lang="en-US" sz="1600" dirty="0">
                <a:latin typeface="Adobe Ming Std L" pitchFamily="18" charset="-128"/>
                <a:ea typeface="Adobe Ming Std L" pitchFamily="18" charset="-128"/>
              </a:rPr>
              <a:t> </a:t>
            </a:r>
            <a:endParaRPr lang="en-US" sz="1200" dirty="0">
              <a:latin typeface="Yu Gothic UI" panose="020B0500000000000000" pitchFamily="34" charset="-128"/>
              <a:ea typeface="Yu Gothic UI" panose="020B0500000000000000" pitchFamily="34" charset="-128"/>
            </a:endParaRPr>
          </a:p>
        </p:txBody>
      </p:sp>
      <p:sp>
        <p:nvSpPr>
          <p:cNvPr id="3" name="Rectangle 2">
            <a:hlinkClick r:id="rId11" action="ppaction://hlinksldjump"/>
          </p:cNvPr>
          <p:cNvSpPr/>
          <p:nvPr/>
        </p:nvSpPr>
        <p:spPr>
          <a:xfrm>
            <a:off x="-990600" y="-533400"/>
            <a:ext cx="10363200" cy="8077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22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Scene 2 Camera select text</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4720" y="457200"/>
            <a:ext cx="3527160" cy="3527160"/>
          </a:xfrm>
          <a:prstGeom prst="rect">
            <a:avLst/>
          </a:prstGeom>
        </p:spPr>
      </p:pic>
      <p:sp>
        <p:nvSpPr>
          <p:cNvPr id="17" name="Rounded Rectangle 16"/>
          <p:cNvSpPr/>
          <p:nvPr/>
        </p:nvSpPr>
        <p:spPr>
          <a:xfrm>
            <a:off x="133709" y="4876800"/>
            <a:ext cx="8686800" cy="1752600"/>
          </a:xfrm>
          <a:prstGeom prst="roundRect">
            <a:avLst/>
          </a:prstGeom>
          <a:solidFill>
            <a:srgbClr val="005CB9">
              <a:alpha val="36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stand on your tip-toes to get a closer look at the camera, the light is on inside and it looks very fancy. The camera seems to be overlooking the entire room, and a wire connects it to the door. If you put on the correct PPE with proper donning procedure maybe the camera will let you in?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4" name="Rectangle 3">
            <a:hlinkClick r:id="rId11" action="ppaction://hlinksldjump"/>
          </p:cNvPr>
          <p:cNvSpPr/>
          <p:nvPr/>
        </p:nvSpPr>
        <p:spPr>
          <a:xfrm>
            <a:off x="-1066800" y="-609600"/>
            <a:ext cx="120396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88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Scene 2 Desk Intro</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7" name="Rounded Rectangle 16"/>
          <p:cNvSpPr/>
          <p:nvPr/>
        </p:nvSpPr>
        <p:spPr>
          <a:xfrm>
            <a:off x="324877" y="5329237"/>
            <a:ext cx="8686800" cy="1350241"/>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have found from the IPC resource manual that the Tree Disease requires </a:t>
            </a:r>
            <a:r>
              <a:rPr lang="en-US" sz="2000" i="1" dirty="0" smtClean="0">
                <a:latin typeface="Arial" panose="020B0604020202020204" pitchFamily="34" charset="0"/>
                <a:cs typeface="Arial" panose="020B0604020202020204" pitchFamily="34" charset="0"/>
              </a:rPr>
              <a:t>CONTACT PRECAUTIONS </a:t>
            </a:r>
            <a:r>
              <a:rPr lang="en-US" sz="2000" dirty="0" smtClean="0">
                <a:latin typeface="Arial" panose="020B0604020202020204" pitchFamily="34" charset="0"/>
                <a:cs typeface="Arial" panose="020B0604020202020204" pitchFamily="34" charset="0"/>
              </a:rPr>
              <a:t>you don’t think you will find anything else useful here.</a:t>
            </a: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46238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AFTER </a:t>
            </a:r>
            <a:r>
              <a:rPr lang="en-US" dirty="0" smtClean="0"/>
              <a:t>Scene 2 Desk Clickable</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4" name="Rectangle 3">
            <a:hlinkClick r:id="rId11" action="ppaction://hlinksldjump"/>
          </p:cNvPr>
          <p:cNvSpPr/>
          <p:nvPr/>
        </p:nvSpPr>
        <p:spPr>
          <a:xfrm>
            <a:off x="-1485900" y="-609600"/>
            <a:ext cx="12115800" cy="7620000"/>
          </a:xfrm>
          <a:prstGeom prst="rect">
            <a:avLst/>
          </a:prstGeom>
          <a:solidFill>
            <a:schemeClr val="accent1">
              <a:alpha val="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hlinkClick r:id="rId12" action="ppaction://hlinksldjump"/>
          </p:cNvPr>
          <p:cNvSpPr/>
          <p:nvPr/>
        </p:nvSpPr>
        <p:spPr>
          <a:xfrm>
            <a:off x="6303485" y="1066800"/>
            <a:ext cx="2133600" cy="9906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Go to Door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096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Intro</a:t>
            </a:r>
            <a:endParaRPr lang="en-US" dirty="0"/>
          </a:p>
        </p:txBody>
      </p:sp>
      <p:sp>
        <p:nvSpPr>
          <p:cNvPr id="9" name="Content Placeholder 8"/>
          <p:cNvSpPr>
            <a:spLocks noGrp="1"/>
          </p:cNvSpPr>
          <p:nvPr>
            <p:ph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p:nvSpPr>
        <p:spPr>
          <a:xfrm>
            <a:off x="324877" y="5329237"/>
            <a:ext cx="8686800" cy="1350241"/>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cart with PPE. Are you ready to don your PPE? Judging by what the camera said earlier you need to only put on the correct items, and do so in the correct order.</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56103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Intro</a:t>
            </a:r>
            <a:endParaRPr lang="en-US" dirty="0"/>
          </a:p>
        </p:txBody>
      </p:sp>
      <p:sp>
        <p:nvSpPr>
          <p:cNvPr id="9" name="Content Placeholder 8"/>
          <p:cNvSpPr>
            <a:spLocks noGrp="1"/>
          </p:cNvSpPr>
          <p:nvPr>
            <p:ph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a:hlinkClick r:id="rId3" action="ppaction://hlinksldjump"/>
          </p:cNvPr>
          <p:cNvSpPr/>
          <p:nvPr/>
        </p:nvSpPr>
        <p:spPr>
          <a:xfrm>
            <a:off x="324877" y="2895600"/>
            <a:ext cx="8686800" cy="1350241"/>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Click to Begin Donning PPE</a:t>
            </a:r>
            <a:endParaRPr lang="en-US" sz="2000" dirty="0">
              <a:latin typeface="Arial" panose="020B0604020202020204" pitchFamily="34" charset="0"/>
              <a:ea typeface="Yu Gothic UI" panose="020B0500000000000000" pitchFamily="34" charset="-128"/>
              <a:cs typeface="Arial" panose="020B0604020202020204" pitchFamily="34" charset="0"/>
            </a:endParaRPr>
          </a:p>
        </p:txBody>
      </p:sp>
      <p:sp>
        <p:nvSpPr>
          <p:cNvPr id="8" name="Rounded Rectangle 7">
            <a:hlinkClick r:id="rId4" action="ppaction://hlinksldjump"/>
          </p:cNvPr>
          <p:cNvSpPr/>
          <p:nvPr/>
        </p:nvSpPr>
        <p:spPr>
          <a:xfrm>
            <a:off x="6096000" y="5334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5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Begin</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4"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6"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7" action="ppaction://hlinksldjump"/>
          </p:cNvPr>
          <p:cNvSpPr/>
          <p:nvPr/>
        </p:nvSpPr>
        <p:spPr>
          <a:xfrm>
            <a:off x="457200" y="2254250"/>
            <a:ext cx="2895600" cy="3048000"/>
          </a:xfrm>
          <a:prstGeom prst="rect">
            <a:avLst/>
          </a:prstGeom>
          <a:solidFill>
            <a:srgbClr val="005CB9">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9"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Click on the box for the PPE or object you wish to use. When you have everything you need, select try the door</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16972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Gloves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0"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grab a pair of gloves from the box and put them on. What next?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7" name="Rounded Rectangle 16">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094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8" y="219075"/>
            <a:ext cx="3855697" cy="6858000"/>
          </a:xfrm>
          <a:prstGeom prst="rect">
            <a:avLst/>
          </a:prstGeom>
        </p:spPr>
      </p:pic>
      <p:sp>
        <p:nvSpPr>
          <p:cNvPr id="9" name="TextBox 8"/>
          <p:cNvSpPr txBox="1"/>
          <p:nvPr/>
        </p:nvSpPr>
        <p:spPr>
          <a:xfrm>
            <a:off x="7162800" y="762000"/>
            <a:ext cx="18389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respond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931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Hand san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0"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1"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4"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pump hand sanitizer into your hands and rub it into your hands until it is gone. Your hands are now clean!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4086"/>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3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Gown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4"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9"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pick up a </a:t>
            </a:r>
            <a:r>
              <a:rPr lang="en-US" sz="2000" dirty="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ellow gown and put your arms through the sleeves, you reach over your shoulder and waist and tie yourself up. What next?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3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Face Shield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4"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9"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pick up a face shield and put it on, do I really need one of these? What next?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3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Face mask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0"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1"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2"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pull a face mask out of the box and put it over your face pinching the top against your nose. What next?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3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Eye protection incorrect path</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4"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put on the eye glasses. What next?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3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First</a:t>
            </a:r>
            <a:r>
              <a:rPr lang="en-US" sz="4400" kern="1200" baseline="0" dirty="0" smtClean="0">
                <a:solidFill>
                  <a:schemeClr val="tx1"/>
                </a:solidFill>
                <a:effectLst/>
                <a:latin typeface="+mj-lt"/>
                <a:ea typeface="+mj-ea"/>
                <a:cs typeface="+mj-cs"/>
              </a:rPr>
              <a:t> step correct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5"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6"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7"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9"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pump the hand sanitizer and clean your hands. What next?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8" name="Rounded Rectangle 17">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743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Second</a:t>
            </a:r>
            <a:r>
              <a:rPr lang="en-US" sz="4400" kern="1200" baseline="0" dirty="0" smtClean="0">
                <a:solidFill>
                  <a:schemeClr val="tx1"/>
                </a:solidFill>
                <a:effectLst/>
                <a:latin typeface="+mj-lt"/>
                <a:ea typeface="+mj-ea"/>
                <a:cs typeface="+mj-cs"/>
              </a:rPr>
              <a:t> step correct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4"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9"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0"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4"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You pick up a yellow gown and put your arms through the sleeves, you reach over your shoulder and waist and tie yourself up. What next?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7" name="Rounded Rectangle 16">
            <a:hlinkClick r:id="rId12"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312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Third</a:t>
            </a:r>
            <a:r>
              <a:rPr lang="en-US" sz="4400" kern="1200" baseline="0" dirty="0" smtClean="0">
                <a:solidFill>
                  <a:schemeClr val="tx1"/>
                </a:solidFill>
                <a:effectLst/>
                <a:latin typeface="+mj-lt"/>
                <a:ea typeface="+mj-ea"/>
                <a:cs typeface="+mj-cs"/>
              </a:rPr>
              <a:t> step correct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00"/>
            <a:ext cx="9144000" cy="6883400"/>
          </a:xfrm>
        </p:spPr>
      </p:pic>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858000"/>
          </a:xfrm>
          <a:prstGeom prst="rect">
            <a:avLst/>
          </a:prstGeom>
        </p:spPr>
      </p:pic>
      <p:sp>
        <p:nvSpPr>
          <p:cNvPr id="3" name="Rounded Rectangle 2">
            <a:hlinkClick r:id="rId6" action="ppaction://hlinksldjump"/>
          </p:cNvPr>
          <p:cNvSpPr/>
          <p:nvPr/>
        </p:nvSpPr>
        <p:spPr>
          <a:xfrm>
            <a:off x="3048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Start Over</a:t>
            </a:r>
            <a:endParaRPr lang="en-US" sz="2000" dirty="0">
              <a:latin typeface="Arial" panose="020B0604020202020204" pitchFamily="34" charset="0"/>
              <a:cs typeface="Arial" panose="020B0604020202020204" pitchFamily="34" charset="0"/>
            </a:endParaRPr>
          </a:p>
        </p:txBody>
      </p:sp>
      <p:sp>
        <p:nvSpPr>
          <p:cNvPr id="10" name="Rounded Rectangle 9">
            <a:hlinkClick r:id="rId7" action="ppaction://hlinksldjump"/>
          </p:cNvPr>
          <p:cNvSpPr/>
          <p:nvPr/>
        </p:nvSpPr>
        <p:spPr>
          <a:xfrm>
            <a:off x="6375400" y="762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Leave PPE Cart</a:t>
            </a:r>
            <a:endParaRPr lang="en-US"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57200" y="2254250"/>
            <a:ext cx="2895600" cy="304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3441700" y="1028700"/>
            <a:ext cx="2832100" cy="3429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0" action="ppaction://hlinksldjump"/>
          </p:cNvPr>
          <p:cNvSpPr/>
          <p:nvPr/>
        </p:nvSpPr>
        <p:spPr>
          <a:xfrm>
            <a:off x="3492500" y="4457700"/>
            <a:ext cx="2222500" cy="90805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ction="ppaction://hlinksldjump"/>
          </p:cNvPr>
          <p:cNvSpPr/>
          <p:nvPr/>
        </p:nvSpPr>
        <p:spPr>
          <a:xfrm>
            <a:off x="6248400" y="3155950"/>
            <a:ext cx="1524000" cy="2209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1" action="ppaction://hlinksldjump"/>
          </p:cNvPr>
          <p:cNvSpPr/>
          <p:nvPr/>
        </p:nvSpPr>
        <p:spPr>
          <a:xfrm>
            <a:off x="7499350" y="2451100"/>
            <a:ext cx="1447800" cy="1143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2" action="ppaction://hlinksldjump"/>
          </p:cNvPr>
          <p:cNvSpPr/>
          <p:nvPr/>
        </p:nvSpPr>
        <p:spPr>
          <a:xfrm>
            <a:off x="6394450" y="685800"/>
            <a:ext cx="2552700" cy="17653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You grab a pair of gloves from the box and put them on. </a:t>
            </a:r>
            <a:r>
              <a:rPr lang="en-US" sz="2000" dirty="0" smtClean="0">
                <a:latin typeface="Arial" panose="020B0604020202020204" pitchFamily="34" charset="0"/>
                <a:cs typeface="Arial" panose="020B0604020202020204" pitchFamily="34" charset="0"/>
              </a:rPr>
              <a:t>Is that it?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7" name="Rounded Rectangle 16">
            <a:hlinkClick r:id="rId13" action="ppaction://hlinksldjump"/>
          </p:cNvPr>
          <p:cNvSpPr/>
          <p:nvPr/>
        </p:nvSpPr>
        <p:spPr>
          <a:xfrm>
            <a:off x="3352800" y="2159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the door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312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Door try Fail HINT</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
        <p:nvSpPr>
          <p:cNvPr id="8" name="Rounded Rectangle 7"/>
          <p:cNvSpPr/>
          <p:nvPr/>
        </p:nvSpPr>
        <p:spPr>
          <a:xfrm>
            <a:off x="228600" y="4953000"/>
            <a:ext cx="8686800" cy="1815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Darn, looks like you’re wearing either the wrong PPE or didn’t follow the correct donning procedure. What did I do wrong?</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1050" dirty="0" smtClean="0">
                <a:latin typeface="Arial" panose="020B0604020202020204" pitchFamily="34" charset="0"/>
                <a:ea typeface="Yu Gothic UI" panose="020B0500000000000000" pitchFamily="34" charset="-128"/>
                <a:cs typeface="Arial" panose="020B0604020202020204" pitchFamily="34" charset="0"/>
              </a:rPr>
              <a:t>Hint: Remember to clean your hands before donning PPE and only put on the PPE you need for Contact Precautions</a:t>
            </a:r>
            <a:endParaRPr lang="en-US" sz="10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ounded Rectangle 5">
            <a:hlinkClick r:id="rId5" action="ppaction://hlinksldjump"/>
          </p:cNvPr>
          <p:cNvSpPr/>
          <p:nvPr/>
        </p:nvSpPr>
        <p:spPr>
          <a:xfrm>
            <a:off x="3276600" y="15240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Again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386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Door try Fail</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You stand in front of the door and try the handle, you hear a light “BEEP” and the camera says out loud:</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Tree>
    <p:extLst>
      <p:ext uri="{BB962C8B-B14F-4D97-AF65-F5344CB8AC3E}">
        <p14:creationId xmlns:p14="http://schemas.microsoft.com/office/powerpoint/2010/main" val="319837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8" y="219075"/>
            <a:ext cx="3855697" cy="6858000"/>
          </a:xfrm>
          <a:prstGeom prst="rect">
            <a:avLst/>
          </a:prstGeom>
        </p:spPr>
      </p:pic>
      <p:sp>
        <p:nvSpPr>
          <p:cNvPr id="9" name="TextBox 8"/>
          <p:cNvSpPr txBox="1"/>
          <p:nvPr/>
        </p:nvSpPr>
        <p:spPr>
          <a:xfrm>
            <a:off x="7162800" y="762000"/>
            <a:ext cx="187743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continue</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97" y="219075"/>
            <a:ext cx="3855697" cy="6858000"/>
          </a:xfrm>
          <a:prstGeom prst="rect">
            <a:avLst/>
          </a:prstGeom>
        </p:spPr>
      </p:pic>
      <p:sp>
        <p:nvSpPr>
          <p:cNvPr id="7" name="Rounded Rectangle 6"/>
          <p:cNvSpPr/>
          <p:nvPr/>
        </p:nvSpPr>
        <p:spPr>
          <a:xfrm>
            <a:off x="228600" y="5562600"/>
            <a:ext cx="8686800" cy="1143000"/>
          </a:xfrm>
          <a:prstGeom prst="roundRect">
            <a:avLst/>
          </a:prstGeom>
          <a:solidFill>
            <a:srgbClr val="005CB9">
              <a:alpha val="82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smtClean="0"/>
          </a:p>
          <a:p>
            <a:pPr algn="ctr"/>
            <a:r>
              <a:rPr lang="en-US" dirty="0" smtClean="0">
                <a:latin typeface="Arial" panose="020B0604020202020204" pitchFamily="34" charset="0"/>
                <a:ea typeface="Yu Gothic UI" panose="020B0500000000000000" pitchFamily="34" charset="-128"/>
                <a:cs typeface="Arial" panose="020B0604020202020204" pitchFamily="34" charset="0"/>
              </a:rPr>
              <a:t>About </a:t>
            </a:r>
            <a:r>
              <a:rPr lang="en-US" dirty="0">
                <a:latin typeface="Arial" panose="020B0604020202020204" pitchFamily="34" charset="0"/>
                <a:ea typeface="Yu Gothic UI" panose="020B0500000000000000" pitchFamily="34" charset="-128"/>
                <a:cs typeface="Arial" panose="020B0604020202020204" pitchFamily="34" charset="0"/>
              </a:rPr>
              <a:t>one week ago a virus broke out in our area that has been turning people into immobile trees in under an hour. It’s been pretty crazy! Fauna was one of the </a:t>
            </a:r>
            <a:r>
              <a:rPr lang="en-US" dirty="0" smtClean="0">
                <a:latin typeface="Arial" panose="020B0604020202020204" pitchFamily="34" charset="0"/>
                <a:ea typeface="Yu Gothic UI" panose="020B0500000000000000" pitchFamily="34" charset="-128"/>
                <a:cs typeface="Arial" panose="020B0604020202020204" pitchFamily="34" charset="0"/>
              </a:rPr>
              <a:t>few scientists </a:t>
            </a:r>
            <a:r>
              <a:rPr lang="en-US" dirty="0">
                <a:latin typeface="Arial" panose="020B0604020202020204" pitchFamily="34" charset="0"/>
                <a:ea typeface="Yu Gothic UI" panose="020B0500000000000000" pitchFamily="34" charset="-128"/>
                <a:cs typeface="Arial" panose="020B0604020202020204" pitchFamily="34" charset="0"/>
              </a:rPr>
              <a:t>hand picked to be on the research team looking for a cure.</a:t>
            </a: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01527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Door try Fail 2</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
        <p:nvSpPr>
          <p:cNvPr id="6" name="Rounded Rectangle 5"/>
          <p:cNvSpPr/>
          <p:nvPr/>
        </p:nvSpPr>
        <p:spPr>
          <a:xfrm>
            <a:off x="228600" y="4572000"/>
            <a:ext cx="8686800" cy="2057400"/>
          </a:xfrm>
          <a:prstGeom prst="roundRect">
            <a:avLst/>
          </a:prstGeom>
          <a:solidFill>
            <a:srgbClr val="005CB9">
              <a:alpha val="5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dobe Ming Std L" pitchFamily="18" charset="-128"/>
                <a:ea typeface="Adobe Ming Std L" pitchFamily="18" charset="-128"/>
              </a:rPr>
              <a:t>“Incorrect PPE or donning procedure detected. Please try again choosing the proper PPE and </a:t>
            </a:r>
            <a:r>
              <a:rPr lang="en-US" sz="2800" dirty="0">
                <a:latin typeface="Adobe Ming Std L" pitchFamily="18" charset="-128"/>
                <a:ea typeface="Adobe Ming Std L" pitchFamily="18" charset="-128"/>
              </a:rPr>
              <a:t>d</a:t>
            </a:r>
            <a:r>
              <a:rPr lang="en-US" sz="2800" dirty="0" smtClean="0">
                <a:latin typeface="Adobe Ming Std L" pitchFamily="18" charset="-128"/>
                <a:ea typeface="Adobe Ming Std L" pitchFamily="18" charset="-128"/>
              </a:rPr>
              <a:t>onning procedure”</a:t>
            </a:r>
          </a:p>
          <a:p>
            <a:pPr algn="ctr"/>
            <a:r>
              <a:rPr lang="en-US" sz="2000" dirty="0" smtClean="0">
                <a:latin typeface="Adobe Ming Std L" pitchFamily="18" charset="-128"/>
                <a:ea typeface="Adobe Ming Std L" pitchFamily="18" charset="-128"/>
              </a:rPr>
              <a:t> </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3041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Door try Fail 3</a:t>
            </a:r>
            <a:endParaRPr lang="en-US" dirty="0"/>
          </a:p>
        </p:txBody>
      </p:sp>
      <p:pic>
        <p:nvPicPr>
          <p:cNvPr id="7" name="Content Placeholder 6">
            <a:hlinkClick r:id="rId3" action="ppaction://hlinksldjump"/>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
        <p:nvSpPr>
          <p:cNvPr id="8" name="Rounded Rectangle 7"/>
          <p:cNvSpPr/>
          <p:nvPr/>
        </p:nvSpPr>
        <p:spPr>
          <a:xfrm>
            <a:off x="228600" y="4953000"/>
            <a:ext cx="8686800" cy="1815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Darn, looks like you’re wearing either the wrong PPE or didn’t follow the correct donning procedure. What did I do wrong?</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1050" dirty="0" smtClean="0">
                <a:latin typeface="Arial" panose="020B0604020202020204" pitchFamily="34" charset="0"/>
                <a:ea typeface="Yu Gothic UI" panose="020B0500000000000000" pitchFamily="34" charset="-128"/>
                <a:cs typeface="Arial" panose="020B0604020202020204" pitchFamily="34" charset="0"/>
                <a:hlinkClick r:id="rId6" action="ppaction://hlinksldjump"/>
              </a:rPr>
              <a:t>Hint:</a:t>
            </a:r>
            <a:endParaRPr lang="en-US" sz="1000" dirty="0">
              <a:latin typeface="Arial" panose="020B0604020202020204" pitchFamily="34" charset="0"/>
              <a:ea typeface="Yu Gothic UI" panose="020B0500000000000000" pitchFamily="34" charset="-128"/>
              <a:cs typeface="Arial" panose="020B0604020202020204" pitchFamily="34" charset="0"/>
            </a:endParaRPr>
          </a:p>
        </p:txBody>
      </p:sp>
      <p:sp>
        <p:nvSpPr>
          <p:cNvPr id="4" name="Rectangle 3">
            <a:hlinkClick r:id="rId6" action="ppaction://hlinksldjump"/>
          </p:cNvPr>
          <p:cNvSpPr/>
          <p:nvPr/>
        </p:nvSpPr>
        <p:spPr>
          <a:xfrm>
            <a:off x="4161971" y="6168571"/>
            <a:ext cx="914400" cy="304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hlinkClick r:id="rId7" action="ppaction://hlinksldjump"/>
          </p:cNvPr>
          <p:cNvSpPr/>
          <p:nvPr/>
        </p:nvSpPr>
        <p:spPr>
          <a:xfrm>
            <a:off x="3276600" y="1524000"/>
            <a:ext cx="2590800" cy="609600"/>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Try Again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835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dirty="0" smtClean="0">
                <a:solidFill>
                  <a:schemeClr val="tx1"/>
                </a:solidFill>
                <a:effectLst/>
                <a:latin typeface="+mj-lt"/>
                <a:ea typeface="+mj-ea"/>
                <a:cs typeface="+mj-cs"/>
              </a:rPr>
              <a:t>PPE CART PUZZLE Door try Success</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sp>
        <p:nvSpPr>
          <p:cNvPr id="16" name="Rounded Rectangle 15"/>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stand in front of the door and try the handle, you hear a light “BEEP” and the camera says out loud:</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Tree>
    <p:extLst>
      <p:ext uri="{BB962C8B-B14F-4D97-AF65-F5344CB8AC3E}">
        <p14:creationId xmlns:p14="http://schemas.microsoft.com/office/powerpoint/2010/main" val="1873608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Door try Success 2</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
        <p:nvSpPr>
          <p:cNvPr id="8" name="Rounded Rectangle 7"/>
          <p:cNvSpPr/>
          <p:nvPr/>
        </p:nvSpPr>
        <p:spPr>
          <a:xfrm>
            <a:off x="133709" y="4953000"/>
            <a:ext cx="8686800" cy="1676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dobe Ming Std L" pitchFamily="18" charset="-128"/>
                <a:ea typeface="Adobe Ming Std L" pitchFamily="18" charset="-128"/>
              </a:rPr>
              <a:t>“Correct PPE and donning procedure detected. The door is now unlocked for 15 seconds”</a:t>
            </a:r>
          </a:p>
          <a:p>
            <a:pPr algn="ctr"/>
            <a:r>
              <a:rPr lang="en-US" sz="2000" dirty="0" smtClean="0">
                <a:latin typeface="Adobe Ming Std L" pitchFamily="18" charset="-128"/>
                <a:ea typeface="Adobe Ming Std L" pitchFamily="18" charset="-128"/>
              </a:rPr>
              <a:t> </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6142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1"/>
                </a:solidFill>
                <a:effectLst/>
                <a:latin typeface="+mj-lt"/>
                <a:ea typeface="+mj-ea"/>
                <a:cs typeface="+mj-cs"/>
              </a:rPr>
              <a:t>PPE CART PUZZLE Door try Success 2</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12" r="29936"/>
          <a:stretch/>
        </p:blipFill>
        <p:spPr>
          <a:xfrm rot="5400000">
            <a:off x="495300" y="-1790698"/>
            <a:ext cx="8153400" cy="9144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95400"/>
            <a:ext cx="2133600" cy="2133600"/>
          </a:xfrm>
          <a:prstGeom prst="rect">
            <a:avLst/>
          </a:prstGeom>
        </p:spPr>
      </p:pic>
      <p:sp>
        <p:nvSpPr>
          <p:cNvPr id="6" name="Rounded Rectangle 5"/>
          <p:cNvSpPr/>
          <p:nvPr/>
        </p:nvSpPr>
        <p:spPr>
          <a:xfrm>
            <a:off x="228600" y="3657600"/>
            <a:ext cx="8686800" cy="3111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Success!!!! You quickly push the door open and hurry inside</a:t>
            </a:r>
            <a:endParaRPr lang="en-US" sz="24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408522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a:t>
            </a:r>
            <a:r>
              <a:rPr lang="en-US" dirty="0" smtClean="0"/>
              <a:t>3 INTRO</a:t>
            </a:r>
            <a:endParaRPr lang="en-US" dirty="0"/>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725" t="12580" r="12195" b="6338"/>
          <a:stretch/>
        </p:blipFill>
        <p:spPr>
          <a:xfrm>
            <a:off x="0" y="0"/>
            <a:ext cx="9144000" cy="6858000"/>
          </a:xfrm>
          <a:prstGeom prst="rect">
            <a:avLst/>
          </a:prstGeom>
        </p:spPr>
      </p:pic>
      <p:sp>
        <p:nvSpPr>
          <p:cNvPr id="7" name="Rounded Rectangle 6"/>
          <p:cNvSpPr/>
          <p:nvPr/>
        </p:nvSpPr>
        <p:spPr>
          <a:xfrm>
            <a:off x="228600" y="4876800"/>
            <a:ext cx="8686800" cy="18919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enter the laboratory. Finally! You are greeted by a creepy sight. You see two individuals stiff as a tree. Their nametags say Flora, and Fauna, your friend who texted you! Also in the back of the room is A FRIDGE!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5327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a:t>
            </a:r>
            <a:r>
              <a:rPr lang="en-US" dirty="0" smtClean="0"/>
              <a:t>3 INTRO2</a:t>
            </a:r>
            <a:endParaRPr lang="en-US" dirty="0"/>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725" t="12580" r="12195" b="6338"/>
          <a:stretch/>
        </p:blipFill>
        <p:spPr>
          <a:xfrm>
            <a:off x="0" y="0"/>
            <a:ext cx="9144000" cy="6858000"/>
          </a:xfrm>
          <a:prstGeom prst="rect">
            <a:avLst/>
          </a:prstGeom>
        </p:spPr>
      </p:pic>
      <p:sp>
        <p:nvSpPr>
          <p:cNvPr id="7" name="Rounded Rectangle 6"/>
          <p:cNvSpPr/>
          <p:nvPr/>
        </p:nvSpPr>
        <p:spPr>
          <a:xfrm>
            <a:off x="228600" y="4343400"/>
            <a:ext cx="8686800" cy="2425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Fauna said the creams were in the fridge! You run over to the fridge and try the door. It’s locked. Why is everything locked around here! You see another keypad on the side of the fridge. This one has the digits 0-9 with letters, and looks like it requires a 3 digit code to unlock the fridge.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0974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a:t>
            </a:r>
            <a:r>
              <a:rPr lang="en-US" dirty="0" smtClean="0"/>
              <a:t>3 INTRO3</a:t>
            </a:r>
            <a:endParaRPr lang="en-US" dirty="0"/>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725" t="12580" r="12195" b="6338"/>
          <a:stretch/>
        </p:blipFill>
        <p:spPr>
          <a:xfrm>
            <a:off x="0" y="0"/>
            <a:ext cx="9144000" cy="6858000"/>
          </a:xfrm>
          <a:prstGeom prst="rect">
            <a:avLst/>
          </a:prstGeom>
        </p:spPr>
      </p:pic>
      <p:sp>
        <p:nvSpPr>
          <p:cNvPr id="7" name="Rounded Rectangle 6"/>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look back to the scene in front of you. You feel bad for the two people, who are now trees, and know you need to be the one to help them! Knowing they need your help fills you with determination!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0974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a:t>
            </a:r>
            <a:r>
              <a:rPr lang="en-US" dirty="0" smtClean="0"/>
              <a:t>3 Clickable</a:t>
            </a:r>
            <a:endParaRPr lang="en-US" dirty="0"/>
          </a:p>
        </p:txBody>
      </p:sp>
      <p:pic>
        <p:nvPicPr>
          <p:cNvPr id="5" name="Picture 4">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3" name="Rectangle 2">
            <a:hlinkClick r:id="rId4" action="ppaction://hlinksldjump"/>
          </p:cNvPr>
          <p:cNvSpPr/>
          <p:nvPr/>
        </p:nvSpPr>
        <p:spPr>
          <a:xfrm>
            <a:off x="0" y="4878614"/>
            <a:ext cx="3200400" cy="197938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5" action="ppaction://hlinksldjump"/>
          </p:cNvPr>
          <p:cNvSpPr/>
          <p:nvPr/>
        </p:nvSpPr>
        <p:spPr>
          <a:xfrm>
            <a:off x="7090229" y="685800"/>
            <a:ext cx="2057400" cy="289378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ction="ppaction://hlinksldjump"/>
          </p:cNvPr>
          <p:cNvSpPr/>
          <p:nvPr/>
        </p:nvSpPr>
        <p:spPr>
          <a:xfrm>
            <a:off x="4876800" y="914400"/>
            <a:ext cx="2209800" cy="5943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p:cNvPr>
          <p:cNvSpPr/>
          <p:nvPr/>
        </p:nvSpPr>
        <p:spPr>
          <a:xfrm>
            <a:off x="3367314" y="3886199"/>
            <a:ext cx="1509486" cy="259080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action="ppaction://hlinksldjump"/>
          </p:cNvPr>
          <p:cNvSpPr/>
          <p:nvPr/>
        </p:nvSpPr>
        <p:spPr>
          <a:xfrm>
            <a:off x="1698171" y="32521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9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Intro (Pre slide)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1"/>
          </a:xfrm>
          <a:prstGeom prst="rect">
            <a:avLst/>
          </a:prstGeom>
        </p:spPr>
      </p:pic>
      <p:sp>
        <p:nvSpPr>
          <p:cNvPr id="14" name="Rounded Rectangle 13"/>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You take a closer look at the table on left. There </a:t>
            </a:r>
            <a:r>
              <a:rPr lang="en-US" sz="2400" dirty="0" smtClean="0">
                <a:latin typeface="Arial" panose="020B0604020202020204" pitchFamily="34" charset="0"/>
                <a:cs typeface="Arial" panose="020B0604020202020204" pitchFamily="34" charset="0"/>
              </a:rPr>
              <a:t>are some objects here </a:t>
            </a:r>
            <a:r>
              <a:rPr lang="en-US" sz="2400" dirty="0">
                <a:latin typeface="Arial" panose="020B0604020202020204" pitchFamily="34" charset="0"/>
                <a:cs typeface="Arial" panose="020B0604020202020204" pitchFamily="34" charset="0"/>
              </a:rPr>
              <a:t>including a microscope that was being used by Fauna</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0974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8" y="219075"/>
            <a:ext cx="3855697" cy="6858000"/>
          </a:xfrm>
          <a:prstGeom prst="rect">
            <a:avLst/>
          </a:prstGeom>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97" y="219075"/>
            <a:ext cx="3855697" cy="6858000"/>
          </a:xfrm>
          <a:prstGeom prst="rect">
            <a:avLst/>
          </a:prstGeom>
        </p:spPr>
      </p:pic>
      <p:sp>
        <p:nvSpPr>
          <p:cNvPr id="7" name="Rounded Rectangle 6"/>
          <p:cNvSpPr/>
          <p:nvPr/>
        </p:nvSpPr>
        <p:spPr>
          <a:xfrm>
            <a:off x="175246" y="5105400"/>
            <a:ext cx="8686800" cy="1143000"/>
          </a:xfrm>
          <a:prstGeom prst="roundRect">
            <a:avLst/>
          </a:prstGeom>
          <a:solidFill>
            <a:srgbClr val="005CB9">
              <a:alpha val="82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smtClean="0"/>
          </a:p>
          <a:p>
            <a:pPr algn="ctr"/>
            <a:r>
              <a:rPr lang="en-US" dirty="0" smtClean="0">
                <a:latin typeface="Arial" panose="020B0604020202020204" pitchFamily="34" charset="0"/>
                <a:cs typeface="Arial" panose="020B0604020202020204" pitchFamily="34" charset="0"/>
              </a:rPr>
              <a:t>Medical professionals say those turned into trees are still alive, and in theory if they could be cured they would be able to return to normal, so a lot of hope has been placed on Fauna’s research team.</a:t>
            </a:r>
            <a:endParaRPr lang="en-US" dirty="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7000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Clickable (Pre slide)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ight Arrow 4">
            <a:hlinkClick r:id="rId6" action="ppaction://hlinksldjump"/>
          </p:cNvPr>
          <p:cNvSpPr/>
          <p:nvPr/>
        </p:nvSpPr>
        <p:spPr>
          <a:xfrm>
            <a:off x="6371771" y="4691743"/>
            <a:ext cx="2514600" cy="15621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Go Back</a:t>
            </a:r>
            <a:endParaRPr lang="en-US" sz="2400" dirty="0">
              <a:latin typeface="Arial" panose="020B0604020202020204" pitchFamily="34" charset="0"/>
              <a:cs typeface="Arial" panose="020B0604020202020204" pitchFamily="34" charset="0"/>
            </a:endParaRPr>
          </a:p>
        </p:txBody>
      </p:sp>
      <p:sp>
        <p:nvSpPr>
          <p:cNvPr id="3" name="Rectangle 2">
            <a:hlinkClick r:id="rId7" action="ppaction://hlinksldjump"/>
          </p:cNvPr>
          <p:cNvSpPr/>
          <p:nvPr/>
        </p:nvSpPr>
        <p:spPr>
          <a:xfrm>
            <a:off x="2819400" y="-457200"/>
            <a:ext cx="2057400" cy="21717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p:cNvPr>
          <p:cNvSpPr/>
          <p:nvPr/>
        </p:nvSpPr>
        <p:spPr>
          <a:xfrm>
            <a:off x="5571671" y="533400"/>
            <a:ext cx="2057400" cy="2286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p:cNvPr>
          <p:cNvSpPr/>
          <p:nvPr/>
        </p:nvSpPr>
        <p:spPr>
          <a:xfrm>
            <a:off x="3055256" y="1714500"/>
            <a:ext cx="2659743" cy="346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0" action="ppaction://hlinksldjump"/>
          </p:cNvPr>
          <p:cNvSpPr/>
          <p:nvPr/>
        </p:nvSpPr>
        <p:spPr>
          <a:xfrm>
            <a:off x="5334000" y="5333999"/>
            <a:ext cx="838200" cy="152400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87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Hand san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There’s some hand sanitizer here, but you have gloves on so you don’t use it. No sanitizer on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5" action="ppaction://hlinksldjump"/>
          </p:cNvPr>
          <p:cNvSpPr/>
          <p:nvPr/>
        </p:nvSpPr>
        <p:spPr>
          <a:xfrm>
            <a:off x="-1638300" y="-1828800"/>
            <a:ext cx="12420600" cy="10210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748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Wipes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“AHS Approved Cleaning Wipes”. They say they are alcohol based and can be used to clean the microscope. So you can use these to clean something if you need to!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5" action="ppaction://hlinksldjump"/>
          </p:cNvPr>
          <p:cNvSpPr/>
          <p:nvPr/>
        </p:nvSpPr>
        <p:spPr>
          <a:xfrm>
            <a:off x="-1638300" y="-2362200"/>
            <a:ext cx="12420600" cy="10210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153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Microscope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There’s a microscope here. There is nothing on the viewing platform except for a blank slide.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5" action="ppaction://hlinksldjump"/>
          </p:cNvPr>
          <p:cNvSpPr/>
          <p:nvPr/>
        </p:nvSpPr>
        <p:spPr>
          <a:xfrm>
            <a:off x="-990600" y="-1630218"/>
            <a:ext cx="12420600" cy="10210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954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Vials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see some vials with coloured liquids inside them. They have labels on them, but you aren’t sure they will be useful.</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5" action="ppaction://hlinksldjump"/>
          </p:cNvPr>
          <p:cNvSpPr/>
          <p:nvPr/>
        </p:nvSpPr>
        <p:spPr>
          <a:xfrm>
            <a:off x="-2057400" y="-1905000"/>
            <a:ext cx="12420600" cy="10210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7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Fauna Dialogue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13" name="Rounded Rectangle 12"/>
          <p:cNvSpPr/>
          <p:nvPr/>
        </p:nvSpPr>
        <p:spPr>
          <a:xfrm>
            <a:off x="228600" y="4343400"/>
            <a:ext cx="8686800" cy="2425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There’s a person here that has been turned into a tree… It’s your friend Fauna! They were using the microscope. The leaves sure grew in fast. I better be careful not to touch Fauna’s skin or leaves with my skin if I don’t want to be a tree!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4" action="ppaction://hlinksldjump"/>
          </p:cNvPr>
          <p:cNvSpPr/>
          <p:nvPr/>
        </p:nvSpPr>
        <p:spPr>
          <a:xfrm>
            <a:off x="-1676400" y="-685800"/>
            <a:ext cx="12954000" cy="8229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34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Flora Zoom intro</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13" name="Rounded Rectangle 12"/>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person standing to the side. It says their name is Flora. Don’t worry Flora I’ll help you! Maybe not until I get into that fridge though… Is there anything here on Flora?</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73208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p:cNvPr>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Flora Zoom Clickable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5" name="Right Arrow 4">
            <a:hlinkClick r:id="rId4" action="ppaction://hlinksldjump"/>
          </p:cNvPr>
          <p:cNvSpPr/>
          <p:nvPr/>
        </p:nvSpPr>
        <p:spPr>
          <a:xfrm>
            <a:off x="6324600" y="152400"/>
            <a:ext cx="2514600" cy="15621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Go Back</a:t>
            </a:r>
            <a:endParaRPr lang="en-US" sz="2400" dirty="0">
              <a:latin typeface="Arial" panose="020B0604020202020204" pitchFamily="34" charset="0"/>
              <a:cs typeface="Arial" panose="020B0604020202020204" pitchFamily="34" charset="0"/>
            </a:endParaRPr>
          </a:p>
        </p:txBody>
      </p:sp>
      <p:sp>
        <p:nvSpPr>
          <p:cNvPr id="9" name="Rectangle 8">
            <a:hlinkClick r:id="rId5" action="ppaction://hlinksldjump"/>
          </p:cNvPr>
          <p:cNvSpPr/>
          <p:nvPr/>
        </p:nvSpPr>
        <p:spPr>
          <a:xfrm>
            <a:off x="1547585" y="-728436"/>
            <a:ext cx="2491015" cy="75864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p:cNvPr>
          <p:cNvSpPr/>
          <p:nvPr/>
        </p:nvSpPr>
        <p:spPr>
          <a:xfrm>
            <a:off x="3810000" y="2286000"/>
            <a:ext cx="2133600" cy="1752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7" action="ppaction://hlinksldjump"/>
          </p:cNvPr>
          <p:cNvSpPr/>
          <p:nvPr/>
        </p:nvSpPr>
        <p:spPr>
          <a:xfrm>
            <a:off x="4818743" y="3796392"/>
            <a:ext cx="1658257" cy="237580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971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p:cNvPr>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Flora Nametag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5" name="Rounded Rectangle 4"/>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Flora, I’ve seen that name written somewhere around here before… Other than the name tag I mean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2" action="ppaction://hlinksldjump"/>
          </p:cNvPr>
          <p:cNvSpPr/>
          <p:nvPr/>
        </p:nvSpPr>
        <p:spPr>
          <a:xfrm>
            <a:off x="-1371600" y="-1333500"/>
            <a:ext cx="13106400" cy="9448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388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hlinkClick r:id="rId2" action="ppaction://hlinksldjump"/>
          </p:cNvPr>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Flora IS A TREE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5" name="Rounded Rectangle 4"/>
          <p:cNvSpPr/>
          <p:nvPr/>
        </p:nvSpPr>
        <p:spPr>
          <a:xfrm>
            <a:off x="228600" y="4672694"/>
            <a:ext cx="8686800" cy="209604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move your hand close to the leaves to touch one. But stop yourself at the last moment. You need to be careful if you don’t want to catch the tree virus, you know it spreads by contact. You have gloves on but what if you accidentally touch your face with those gloves! Better be safe than sorry here.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2" action="ppaction://hlinksldjump"/>
          </p:cNvPr>
          <p:cNvSpPr/>
          <p:nvPr/>
        </p:nvSpPr>
        <p:spPr>
          <a:xfrm>
            <a:off x="-2209800" y="-1143000"/>
            <a:ext cx="13106400" cy="9448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67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28600"/>
            <a:ext cx="3855697" cy="6858000"/>
          </a:xfrm>
          <a:prstGeom prst="rect">
            <a:avLst/>
          </a:prstGeom>
        </p:spPr>
      </p:pic>
    </p:spTree>
    <p:extLst>
      <p:ext uri="{BB962C8B-B14F-4D97-AF65-F5344CB8AC3E}">
        <p14:creationId xmlns:p14="http://schemas.microsoft.com/office/powerpoint/2010/main" val="11354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p:cNvPr>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Flora slide found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5" name="Rounded Rectangle 4"/>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Underneath Flora’s name tag is a small pocket in the lab coat. You reach inside the lab coat and find…. A microscope slide?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63503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hlinkClick r:id="rId2" action="ppaction://hlinksldjump"/>
          </p:cNvPr>
          <p:cNvSpPr/>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hlinkClick r:id="rId3" action="ppaction://hlinksldjump"/>
              </a:rPr>
              <a:t>Flora</a:t>
            </a:r>
            <a:r>
              <a:rPr lang="en-US" dirty="0" smtClean="0">
                <a:solidFill>
                  <a:schemeClr val="bg1"/>
                </a:solidFill>
              </a:rPr>
              <a:t> </a:t>
            </a:r>
            <a:r>
              <a:rPr lang="en-US" dirty="0" err="1" smtClean="0">
                <a:solidFill>
                  <a:schemeClr val="bg1"/>
                </a:solidFill>
              </a:rPr>
              <a:t>slidefounddialogue</a:t>
            </a:r>
            <a:r>
              <a:rPr lang="en-US" dirty="0" smtClean="0">
                <a:solidFill>
                  <a:schemeClr val="bg1"/>
                </a:solidFill>
              </a:rPr>
              <a:t> 2</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917" y="276225"/>
            <a:ext cx="8305800" cy="6229350"/>
          </a:xfrm>
          <a:prstGeom prst="rect">
            <a:avLst/>
          </a:prstGeom>
        </p:spPr>
      </p:pic>
      <p:sp>
        <p:nvSpPr>
          <p:cNvPr id="5" name="Rounded Rectangle 4"/>
          <p:cNvSpPr/>
          <p:nvPr/>
        </p:nvSpPr>
        <p:spPr>
          <a:xfrm>
            <a:off x="228600" y="5029200"/>
            <a:ext cx="8686800" cy="1739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the microscope slide out and see that it says “Fridge Passcode”  however there is not a passcode visible that you can see. You take the microscope slide over to the bench on the left.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0847" b="31190"/>
          <a:stretch/>
        </p:blipFill>
        <p:spPr>
          <a:xfrm>
            <a:off x="1068160" y="1219200"/>
            <a:ext cx="6858000" cy="3289300"/>
          </a:xfrm>
          <a:prstGeom prst="rect">
            <a:avLst/>
          </a:prstGeom>
        </p:spPr>
      </p:pic>
      <p:sp>
        <p:nvSpPr>
          <p:cNvPr id="8" name="Rectangle 7">
            <a:hlinkClick r:id="rId3" action="ppaction://hlinksldjump"/>
          </p:cNvPr>
          <p:cNvSpPr/>
          <p:nvPr/>
        </p:nvSpPr>
        <p:spPr>
          <a:xfrm>
            <a:off x="-1600200" y="-1624694"/>
            <a:ext cx="13106400" cy="9448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77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a:t>
            </a:r>
            <a:r>
              <a:rPr lang="en-US" baseline="0" dirty="0" smtClean="0"/>
              <a:t> intro</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13" name="Rounded Rectangle 12"/>
          <p:cNvSpPr/>
          <p:nvPr/>
        </p:nvSpPr>
        <p:spPr>
          <a:xfrm>
            <a:off x="228600" y="4876800"/>
            <a:ext cx="8686800" cy="18919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move over to the fridge and try to open the door. Still locked. You look at the side of the fridge door and see a small keypad. The keypad has numbers from 0-9. Guessing would be pointless so you ignore the keypad for now to try to look for the code. You notice some sticky notes on the front of the fridge and look more closely.</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34517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a:t>
            </a:r>
            <a:r>
              <a:rPr lang="en-US" baseline="0" dirty="0" smtClean="0"/>
              <a:t> Clickable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3" name="Right Arrow 2">
            <a:hlinkClick r:id="rId4" action="ppaction://hlinksldjump"/>
          </p:cNvPr>
          <p:cNvSpPr/>
          <p:nvPr/>
        </p:nvSpPr>
        <p:spPr>
          <a:xfrm flipH="1">
            <a:off x="381000" y="4729843"/>
            <a:ext cx="2514600" cy="15621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Go Back</a:t>
            </a:r>
            <a:endParaRPr lang="en-US" sz="2400" dirty="0">
              <a:latin typeface="Arial" panose="020B0604020202020204" pitchFamily="34" charset="0"/>
              <a:cs typeface="Arial" panose="020B0604020202020204" pitchFamily="34" charset="0"/>
            </a:endParaRPr>
          </a:p>
        </p:txBody>
      </p:sp>
      <p:sp>
        <p:nvSpPr>
          <p:cNvPr id="5" name="Rectangle 4">
            <a:hlinkClick r:id="rId5" action="ppaction://hlinksldjump"/>
          </p:cNvPr>
          <p:cNvSpPr/>
          <p:nvPr/>
        </p:nvSpPr>
        <p:spPr>
          <a:xfrm>
            <a:off x="609600" y="152400"/>
            <a:ext cx="5029200" cy="426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6" action="ppaction://hlinksldjump"/>
          </p:cNvPr>
          <p:cNvSpPr/>
          <p:nvPr/>
        </p:nvSpPr>
        <p:spPr>
          <a:xfrm>
            <a:off x="5638800" y="0"/>
            <a:ext cx="2514600"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7" action="ppaction://hlinksldjump"/>
          </p:cNvPr>
          <p:cNvSpPr/>
          <p:nvPr/>
        </p:nvSpPr>
        <p:spPr>
          <a:xfrm>
            <a:off x="3505200" y="4419600"/>
            <a:ext cx="2590800" cy="2133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8" action="ppaction://hlinksldjump"/>
          </p:cNvPr>
          <p:cNvSpPr/>
          <p:nvPr/>
        </p:nvSpPr>
        <p:spPr>
          <a:xfrm>
            <a:off x="6248400" y="4729842"/>
            <a:ext cx="2514600" cy="212815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p:cNvPr>
          <p:cNvSpPr/>
          <p:nvPr/>
        </p:nvSpPr>
        <p:spPr>
          <a:xfrm>
            <a:off x="5727700" y="2514600"/>
            <a:ext cx="2514600" cy="1905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hlinkClick r:id="rId10" action="ppaction://hlinksldjump"/>
          </p:cNvPr>
          <p:cNvSpPr/>
          <p:nvPr/>
        </p:nvSpPr>
        <p:spPr>
          <a:xfrm>
            <a:off x="7848600" y="381000"/>
            <a:ext cx="914400" cy="685800"/>
          </a:xfrm>
          <a:prstGeom prst="ellipse">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Hint</a:t>
            </a:r>
            <a:endParaRPr lang="en-US" dirty="0"/>
          </a:p>
        </p:txBody>
      </p:sp>
    </p:spTree>
    <p:extLst>
      <p:ext uri="{BB962C8B-B14F-4D97-AF65-F5344CB8AC3E}">
        <p14:creationId xmlns:p14="http://schemas.microsoft.com/office/powerpoint/2010/main" val="121596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Fridge</a:t>
            </a:r>
            <a:r>
              <a:rPr lang="en-US" baseline="0" dirty="0" smtClean="0"/>
              <a:t> Doesn’t seem important dialogue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562600"/>
            <a:ext cx="8686800" cy="1206139"/>
          </a:xfrm>
          <a:prstGeom prst="roundRect">
            <a:avLst/>
          </a:prstGeom>
          <a:solidFill>
            <a:srgbClr val="005CB9">
              <a:alpha val="3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There are some sticky notes on the left here, “Willow Back Monday” “Microscope #10 not working” “Misty owes $5.00 for Jess’ Mat gift”</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Doesn’t look like any of these four are useful.</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723900" y="-838200"/>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09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a:t>
            </a:r>
            <a:r>
              <a:rPr lang="en-US" baseline="0" dirty="0" smtClean="0"/>
              <a:t> Time sheet dialogue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A sticky note. It says “Don’t forget to fill out timesheets!”</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609600" y="-762000"/>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756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a:t>
            </a:r>
            <a:r>
              <a:rPr lang="en-US" baseline="0" dirty="0" smtClean="0"/>
              <a:t> Jack late dialogue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A sticky note. It says “Jack starts late Friday”. I don’t think that’s helpful to me/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786167" y="-838200"/>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575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a:t>
            </a:r>
            <a:r>
              <a:rPr lang="en-US" baseline="0" dirty="0" smtClean="0"/>
              <a:t> Quiz date dialogue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562600"/>
            <a:ext cx="8686800" cy="1206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A sticky note. It says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Check for Quiz date with </a:t>
            </a:r>
            <a:r>
              <a:rPr lang="en-US" sz="2000" dirty="0" err="1" smtClean="0">
                <a:latin typeface="Arial" panose="020B0604020202020204" pitchFamily="34" charset="0"/>
                <a:cs typeface="Arial" panose="020B0604020202020204" pitchFamily="34" charset="0"/>
              </a:rPr>
              <a:t>Merryweather</a:t>
            </a:r>
            <a:r>
              <a:rPr lang="en-US" sz="2000" dirty="0" smtClean="0">
                <a:latin typeface="Arial" panose="020B0604020202020204" pitchFamily="34" charset="0"/>
                <a:cs typeface="Arial" panose="020B0604020202020204" pitchFamily="34" charset="0"/>
              </a:rPr>
              <a: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723900" y="-838200"/>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9075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Fridge</a:t>
            </a:r>
            <a:r>
              <a:rPr lang="en-US" baseline="0" dirty="0" smtClean="0"/>
              <a:t> FLORA HAS THE CODE DIALOGUE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181600"/>
            <a:ext cx="8686800" cy="1587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sticky note says “Flora has the code” Wait! Flora is one of the scientists in this lab! I should take a closer look at Flora, maybe  she has the code on her person?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609600" y="-934358"/>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hlinkClick r:id="rId5" action="ppaction://hlinksldjump"/>
          </p:cNvPr>
          <p:cNvSpPr/>
          <p:nvPr/>
        </p:nvSpPr>
        <p:spPr>
          <a:xfrm>
            <a:off x="7543800" y="381000"/>
            <a:ext cx="914400" cy="685800"/>
          </a:xfrm>
          <a:prstGeom prst="ellipse">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Hint</a:t>
            </a:r>
            <a:endParaRPr lang="en-US" dirty="0"/>
          </a:p>
        </p:txBody>
      </p:sp>
    </p:spTree>
    <p:extLst>
      <p:ext uri="{BB962C8B-B14F-4D97-AF65-F5344CB8AC3E}">
        <p14:creationId xmlns:p14="http://schemas.microsoft.com/office/powerpoint/2010/main" val="2591561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Fridge</a:t>
            </a:r>
            <a:r>
              <a:rPr lang="en-US" baseline="0" dirty="0" smtClean="0"/>
              <a:t> HINT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92" t="-1" r="21649" b="-1587"/>
          <a:stretch/>
        </p:blipFill>
        <p:spPr>
          <a:xfrm rot="5400000">
            <a:off x="870274" y="-1439964"/>
            <a:ext cx="7278919" cy="9317012"/>
          </a:xfrm>
          <a:prstGeom prst="rect">
            <a:avLst/>
          </a:prstGeom>
        </p:spPr>
      </p:pic>
      <p:sp>
        <p:nvSpPr>
          <p:cNvPr id="5" name="Rounded Rectangle 4"/>
          <p:cNvSpPr/>
          <p:nvPr/>
        </p:nvSpPr>
        <p:spPr>
          <a:xfrm>
            <a:off x="228600" y="5181600"/>
            <a:ext cx="8686800" cy="15871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 note seems to indicate that a person named “Flora” has the code. Find the person named Flora, and check to see if they have a hidden pocket!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6" name="Rectangle 5">
            <a:hlinkClick r:id="rId4" action="ppaction://hlinksldjump"/>
          </p:cNvPr>
          <p:cNvSpPr/>
          <p:nvPr/>
        </p:nvSpPr>
        <p:spPr>
          <a:xfrm>
            <a:off x="-914400" y="-1012285"/>
            <a:ext cx="10591800" cy="830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193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03" y="228600"/>
            <a:ext cx="3855697" cy="6858000"/>
          </a:xfrm>
          <a:prstGeom prst="rect">
            <a:avLst/>
          </a:prstGeom>
        </p:spPr>
      </p:pic>
    </p:spTree>
    <p:extLst>
      <p:ext uri="{BB962C8B-B14F-4D97-AF65-F5344CB8AC3E}">
        <p14:creationId xmlns:p14="http://schemas.microsoft.com/office/powerpoint/2010/main" val="3081730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Intro (POST SLIDE)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4672694"/>
            <a:ext cx="8686800" cy="209604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move over to the table with the microscope. You should take a closer look at the microscope slide you found in Flora’s pocket.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9976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Clickable (</a:t>
            </a:r>
            <a:r>
              <a:rPr lang="en-US" dirty="0" err="1" smtClean="0"/>
              <a:t>postslide</a:t>
            </a:r>
            <a:r>
              <a:rPr lang="en-US" dirty="0" smtClean="0"/>
              <a:t>)</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2"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6653" r="7805"/>
          <a:stretch/>
        </p:blipFill>
        <p:spPr>
          <a:xfrm rot="5400000">
            <a:off x="1257301" y="-114300"/>
            <a:ext cx="6858000" cy="7086600"/>
          </a:xfrm>
          <a:prstGeom prst="rect">
            <a:avLst/>
          </a:prstGeom>
        </p:spPr>
      </p:pic>
      <p:sp>
        <p:nvSpPr>
          <p:cNvPr id="3" name="Rectangle 2">
            <a:hlinkClick r:id="rId6" action="ppaction://hlinksldjump"/>
          </p:cNvPr>
          <p:cNvSpPr/>
          <p:nvPr/>
        </p:nvSpPr>
        <p:spPr>
          <a:xfrm>
            <a:off x="2819400" y="0"/>
            <a:ext cx="2362200" cy="1752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7" action="ppaction://hlinksldjump"/>
          </p:cNvPr>
          <p:cNvSpPr/>
          <p:nvPr/>
        </p:nvSpPr>
        <p:spPr>
          <a:xfrm>
            <a:off x="3055256" y="1676400"/>
            <a:ext cx="2507343" cy="3810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p:cNvPr>
          <p:cNvSpPr/>
          <p:nvPr/>
        </p:nvSpPr>
        <p:spPr>
          <a:xfrm>
            <a:off x="5562599" y="381000"/>
            <a:ext cx="23622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9" action="ppaction://hlinksldjump"/>
          </p:cNvPr>
          <p:cNvSpPr/>
          <p:nvPr/>
        </p:nvSpPr>
        <p:spPr>
          <a:xfrm>
            <a:off x="5334000" y="5334000"/>
            <a:ext cx="990600" cy="1524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185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Table Hand san dialogue </a:t>
            </a:r>
            <a:r>
              <a:rPr lang="en-US" dirty="0" err="1" smtClean="0">
                <a:solidFill>
                  <a:schemeClr val="bg1"/>
                </a:solidFill>
              </a:rPr>
              <a:t>Postslide</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4876800"/>
            <a:ext cx="8686800" cy="18919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There’s some hand sanitizer here, it can be used to clean my hands, but I don’t think I should use it to clean the microscope, I’m sure there is something else here I can clean the microscope with.</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5" action="ppaction://hlinksldjump"/>
          </p:cNvPr>
          <p:cNvSpPr/>
          <p:nvPr/>
        </p:nvSpPr>
        <p:spPr>
          <a:xfrm>
            <a:off x="-1143000" y="-1802494"/>
            <a:ext cx="12877800" cy="975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186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Vials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You see some vials with coloured liquids inside them. They have labels on them, but you aren’t sure they will be useful.</a:t>
            </a:r>
            <a:endParaRPr lang="en-US" sz="2400"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5" action="ppaction://hlinksldjump"/>
          </p:cNvPr>
          <p:cNvSpPr/>
          <p:nvPr/>
        </p:nvSpPr>
        <p:spPr>
          <a:xfrm>
            <a:off x="-1219200" y="-1447800"/>
            <a:ext cx="12877800" cy="975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18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2239962"/>
          </a:xfrm>
        </p:spPr>
        <p:txBody>
          <a:bodyPr>
            <a:normAutofit/>
          </a:bodyPr>
          <a:lstStyle/>
          <a:p>
            <a:r>
              <a:rPr lang="en-US" dirty="0" err="1" smtClean="0">
                <a:solidFill>
                  <a:schemeClr val="bg1"/>
                </a:solidFill>
              </a:rPr>
              <a:t>Tabl</a:t>
            </a:r>
            <a:r>
              <a:rPr lang="en-US" dirty="0" smtClean="0">
                <a:solidFill>
                  <a:schemeClr val="bg1"/>
                </a:solidFill>
              </a:rPr>
              <a:t> </a:t>
            </a:r>
            <a:r>
              <a:rPr lang="en-US" sz="1800" dirty="0" err="1" smtClean="0">
                <a:solidFill>
                  <a:schemeClr val="bg1"/>
                </a:solidFill>
              </a:rPr>
              <a:t>MicroscopedialoguePREW</a:t>
            </a:r>
            <a:r>
              <a:rPr lang="en-US" dirty="0" err="1" smtClean="0">
                <a:solidFill>
                  <a:schemeClr val="bg1"/>
                </a:solidFill>
              </a:rPr>
              <a:t>IPED</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4672694"/>
            <a:ext cx="8686800" cy="209604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consider using the microscope but remember that you had moved the microscope away from Fauna. If she was working on this thing, it might be contaminated. You should probably clean it first.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7" name="Rectangle 6">
            <a:hlinkClick r:id="rId5" action="ppaction://hlinksldjump"/>
          </p:cNvPr>
          <p:cNvSpPr/>
          <p:nvPr/>
        </p:nvSpPr>
        <p:spPr>
          <a:xfrm>
            <a:off x="-1981200" y="-1401618"/>
            <a:ext cx="12877800" cy="975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679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Wipes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4953000"/>
            <a:ext cx="8686800" cy="1815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grab some nearby 95% alcohol cleaner, and microscope lens paper to wipe down the equipment. You use the proper cleaning methods to do so, including changing your gloves and cleaning your hands with the nearby hand sanitizer.</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60419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Table Wipes dialogue2</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719" y="-68118"/>
            <a:ext cx="8017163" cy="7086600"/>
          </a:xfrm>
          <a:prstGeom prst="rect">
            <a:avLst/>
          </a:prstGeom>
        </p:spPr>
      </p:pic>
      <p:sp>
        <p:nvSpPr>
          <p:cNvPr id="5" name="Rounded Rectangle 4"/>
          <p:cNvSpPr/>
          <p:nvPr/>
        </p:nvSpPr>
        <p:spPr>
          <a:xfrm>
            <a:off x="228600" y="4953000"/>
            <a:ext cx="8686800" cy="1815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After cleaning the microscope you put the microscope slide you found under the microscope and take a look.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212751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Microscope</a:t>
            </a:r>
            <a:r>
              <a:rPr lang="en-US" baseline="0" dirty="0" smtClean="0"/>
              <a:t> SLIDE ZOOM INTRO</a:t>
            </a:r>
            <a:endParaRPr lang="en-US" dirty="0"/>
          </a:p>
        </p:txBody>
      </p:sp>
      <p:sp>
        <p:nvSpPr>
          <p:cNvPr id="3" name="Rectangle 2"/>
          <p:cNvSpPr/>
          <p:nvPr/>
        </p:nvSpPr>
        <p:spPr>
          <a:xfrm>
            <a:off x="0" y="0"/>
            <a:ext cx="9144000" cy="723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52400" y="-457200"/>
            <a:ext cx="9753600" cy="792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8600" y="5029200"/>
            <a:ext cx="8686800" cy="1752600"/>
          </a:xfrm>
          <a:prstGeom prst="roundRect">
            <a:avLst/>
          </a:prstGeom>
          <a:solidFill>
            <a:srgbClr val="005CB9">
              <a:alpha val="68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After putting the microscope slide in place, You put your eye against the eye piece. You don’t see anything immediately but manipulate the focus to bring something into view.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4630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23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Table Microscope</a:t>
            </a:r>
            <a:r>
              <a:rPr lang="en-US" baseline="0" dirty="0" smtClean="0"/>
              <a:t> SLIDE Puzzle Dialogue1</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79" y="-609600"/>
            <a:ext cx="11094357" cy="8875485"/>
          </a:xfrm>
          <a:prstGeom prst="rect">
            <a:avLst/>
          </a:prstGeom>
        </p:spPr>
      </p:pic>
      <p:sp>
        <p:nvSpPr>
          <p:cNvPr id="5" name="Rounded Rectangle 4"/>
          <p:cNvSpPr/>
          <p:nvPr/>
        </p:nvSpPr>
        <p:spPr>
          <a:xfrm>
            <a:off x="228600" y="5029200"/>
            <a:ext cx="8686800" cy="1752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set the magnification to 200x and manage to bring something into focus. Weird! Looking at the slide without the microscope it looked like it had nothing on it!</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91187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23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Table Microscope</a:t>
            </a:r>
            <a:r>
              <a:rPr lang="en-US" baseline="0" dirty="0" smtClean="0"/>
              <a:t> SLIDE Puzzle Dialogue 2</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79" y="-609600"/>
            <a:ext cx="11094357" cy="8875485"/>
          </a:xfrm>
          <a:prstGeom prst="rect">
            <a:avLst/>
          </a:prstGeom>
        </p:spPr>
      </p:pic>
      <p:sp>
        <p:nvSpPr>
          <p:cNvPr id="5" name="Rounded Rectangle 4"/>
          <p:cNvSpPr/>
          <p:nvPr/>
        </p:nvSpPr>
        <p:spPr>
          <a:xfrm>
            <a:off x="217714" y="5029200"/>
            <a:ext cx="8686800" cy="1752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There should be something here. If this is the passcode for the fridge there should be a 3 character code somewhere in frame. Once you have found the code in this picture, press the blue button to go try the code on the fridge keypad</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84187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03" y="228600"/>
            <a:ext cx="3855697" cy="6858000"/>
          </a:xfrm>
          <a:prstGeom prst="rect">
            <a:avLst/>
          </a:prstGeom>
        </p:spPr>
      </p:pic>
    </p:spTree>
    <p:extLst>
      <p:ext uri="{BB962C8B-B14F-4D97-AF65-F5344CB8AC3E}">
        <p14:creationId xmlns:p14="http://schemas.microsoft.com/office/powerpoint/2010/main" val="186713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23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Table Microscope</a:t>
            </a:r>
            <a:r>
              <a:rPr lang="en-US" baseline="0" dirty="0" smtClean="0"/>
              <a:t> SLIDE Puzzle MOVABLE</a:t>
            </a:r>
            <a:endParaRPr lang="en-US" dirty="0"/>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79" y="-609600"/>
            <a:ext cx="11094357" cy="8875485"/>
          </a:xfrm>
          <a:prstGeom prst="rect">
            <a:avLst/>
          </a:prstGeom>
        </p:spPr>
      </p:pic>
      <p:sp>
        <p:nvSpPr>
          <p:cNvPr id="6" name="Right Arrow 5">
            <a:hlinkClick r:id="rId4" action="ppaction://hlinksldjump"/>
          </p:cNvPr>
          <p:cNvSpPr/>
          <p:nvPr/>
        </p:nvSpPr>
        <p:spPr>
          <a:xfrm>
            <a:off x="6477000" y="152400"/>
            <a:ext cx="2514600" cy="15621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Go to Fridge Keypad</a:t>
            </a:r>
            <a:endParaRPr lang="en-US" sz="2400" dirty="0">
              <a:latin typeface="Arial" panose="020B0604020202020204" pitchFamily="34" charset="0"/>
              <a:cs typeface="Arial" panose="020B0604020202020204" pitchFamily="34" charset="0"/>
            </a:endParaRPr>
          </a:p>
        </p:txBody>
      </p:sp>
      <p:sp>
        <p:nvSpPr>
          <p:cNvPr id="4" name="Oval 3">
            <a:hlinkClick r:id="rId5" action="ppaction://hlinksldjump"/>
          </p:cNvPr>
          <p:cNvSpPr/>
          <p:nvPr/>
        </p:nvSpPr>
        <p:spPr>
          <a:xfrm>
            <a:off x="7997371" y="6057900"/>
            <a:ext cx="990600" cy="685800"/>
          </a:xfrm>
          <a:prstGeom prst="ellipse">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Hint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02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23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Table Microscope</a:t>
            </a:r>
            <a:r>
              <a:rPr lang="en-US" baseline="0" dirty="0" smtClean="0"/>
              <a:t> SLIDE Puzzle Hint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79" y="-609600"/>
            <a:ext cx="11094357" cy="8875485"/>
          </a:xfrm>
          <a:prstGeom prst="rect">
            <a:avLst/>
          </a:prstGeom>
        </p:spPr>
      </p:pic>
      <p:sp>
        <p:nvSpPr>
          <p:cNvPr id="5" name="Rounded Rectangle 4"/>
          <p:cNvSpPr/>
          <p:nvPr/>
        </p:nvSpPr>
        <p:spPr>
          <a:xfrm>
            <a:off x="261257" y="4780643"/>
            <a:ext cx="8686800" cy="1752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are looking for a 3 character code, it could be letters or numbers. If you look closely, can you see the letter “A” shaped out of the purple bacteria? Now find 2 more!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4" name="Rectangle 3">
            <a:hlinkClick r:id="rId3" action="ppaction://hlinksldjump"/>
          </p:cNvPr>
          <p:cNvSpPr/>
          <p:nvPr/>
        </p:nvSpPr>
        <p:spPr>
          <a:xfrm>
            <a:off x="-1676400" y="-1524000"/>
            <a:ext cx="13258800" cy="9601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71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Keypad intro</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21343" y="190500"/>
            <a:ext cx="8686800" cy="1752600"/>
          </a:xfrm>
          <a:prstGeom prst="roundRect">
            <a:avLst/>
          </a:prstGeom>
          <a:solidFill>
            <a:srgbClr val="005CB9">
              <a:alpha val="81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move to the fridge to enter a code. The code is three digits long.</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ounded Rectangle 7">
            <a:hlinkClick r:id="rId3" action="ppaction://hlinksldjump"/>
          </p:cNvPr>
          <p:cNvSpPr/>
          <p:nvPr/>
        </p:nvSpPr>
        <p:spPr>
          <a:xfrm>
            <a:off x="1367232" y="2514599"/>
            <a:ext cx="6511136" cy="1371600"/>
          </a:xfrm>
          <a:prstGeom prst="roundRect">
            <a:avLst/>
          </a:prstGeom>
          <a:solidFill>
            <a:srgbClr val="005CB9">
              <a:alpha val="81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START CODE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ounded Rectangle 8">
            <a:hlinkClick r:id="rId4" action="ppaction://hlinksldjump"/>
          </p:cNvPr>
          <p:cNvSpPr/>
          <p:nvPr/>
        </p:nvSpPr>
        <p:spPr>
          <a:xfrm>
            <a:off x="1327318" y="4292600"/>
            <a:ext cx="6511136" cy="1371600"/>
          </a:xfrm>
          <a:prstGeom prst="roundRect">
            <a:avLst/>
          </a:prstGeom>
          <a:solidFill>
            <a:srgbClr val="005CB9">
              <a:alpha val="81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Look at the Microscope Slide Again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247396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Keypad Start</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3" name="Rectangle 2">
            <a:hlinkClick r:id="rId3" action="ppaction://hlinksldjump"/>
          </p:cNvPr>
          <p:cNvSpPr/>
          <p:nvPr/>
        </p:nvSpPr>
        <p:spPr>
          <a:xfrm>
            <a:off x="1676400" y="-609600"/>
            <a:ext cx="5867400" cy="7315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p:cNvPr>
          <p:cNvSpPr/>
          <p:nvPr/>
        </p:nvSpPr>
        <p:spPr>
          <a:xfrm>
            <a:off x="3632200" y="228600"/>
            <a:ext cx="1905000"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309175" y="6438900"/>
            <a:ext cx="6511136" cy="266700"/>
          </a:xfrm>
          <a:prstGeom prst="roundRect">
            <a:avLst/>
          </a:prstGeom>
          <a:solidFill>
            <a:srgbClr val="005CB9">
              <a:alpha val="35000"/>
            </a:srgbClr>
          </a:solidFill>
          <a:ln>
            <a:no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Enter the FIRST number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854220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Keypad Step</a:t>
            </a:r>
            <a:r>
              <a:rPr lang="en-US" baseline="0" dirty="0" smtClean="0"/>
              <a:t> 1 correct</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66700" y="5943600"/>
            <a:ext cx="8686800" cy="685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Enter the second digit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3" action="ppaction://hlinksldjump"/>
          </p:cNvPr>
          <p:cNvSpPr/>
          <p:nvPr/>
        </p:nvSpPr>
        <p:spPr>
          <a:xfrm>
            <a:off x="1676400" y="-609600"/>
            <a:ext cx="5867400" cy="748211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ction="ppaction://hlinksldjump"/>
          </p:cNvPr>
          <p:cNvSpPr/>
          <p:nvPr/>
        </p:nvSpPr>
        <p:spPr>
          <a:xfrm>
            <a:off x="1712686" y="1790700"/>
            <a:ext cx="1905000"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6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Keypad Step</a:t>
            </a:r>
            <a:r>
              <a:rPr lang="en-US" baseline="0" dirty="0" smtClean="0"/>
              <a:t> 2 correct</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66700" y="6019800"/>
            <a:ext cx="8686800" cy="685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Enter the third digit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3" action="ppaction://hlinksldjump"/>
          </p:cNvPr>
          <p:cNvSpPr/>
          <p:nvPr/>
        </p:nvSpPr>
        <p:spPr>
          <a:xfrm>
            <a:off x="1676400" y="-609600"/>
            <a:ext cx="5867400" cy="815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ction="ppaction://hlinksldjump"/>
          </p:cNvPr>
          <p:cNvSpPr/>
          <p:nvPr/>
        </p:nvSpPr>
        <p:spPr>
          <a:xfrm>
            <a:off x="1676400" y="3443514"/>
            <a:ext cx="2013857"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2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Keypad Step</a:t>
            </a:r>
            <a:r>
              <a:rPr lang="en-US" baseline="0" dirty="0" smtClean="0"/>
              <a:t> 3 correct</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21343" y="4343400"/>
            <a:ext cx="8686800" cy="2438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press the third and last digit. You here a CLICK, as the latch locking the fridge releases! The fridge door is unlocked!</a:t>
            </a:r>
          </a:p>
          <a:p>
            <a:pPr algn="ct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Great job!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3" action="ppaction://hlinksldjump"/>
          </p:cNvPr>
          <p:cNvSpPr/>
          <p:nvPr/>
        </p:nvSpPr>
        <p:spPr>
          <a:xfrm>
            <a:off x="-1676400" y="-1016000"/>
            <a:ext cx="13411200" cy="9144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76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Fridge Keypad Step</a:t>
            </a:r>
            <a:r>
              <a:rPr lang="en-US" baseline="0" dirty="0" smtClean="0">
                <a:solidFill>
                  <a:schemeClr val="bg1"/>
                </a:solidFill>
              </a:rPr>
              <a:t> 1 WRONG</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21343" y="6019800"/>
            <a:ext cx="8686800" cy="685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Enter the second digit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3" action="ppaction://hlinksldjump"/>
          </p:cNvPr>
          <p:cNvSpPr/>
          <p:nvPr/>
        </p:nvSpPr>
        <p:spPr>
          <a:xfrm>
            <a:off x="1676400" y="-609600"/>
            <a:ext cx="5867400" cy="815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955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Fridge Keypad Step</a:t>
            </a:r>
            <a:r>
              <a:rPr lang="en-US" baseline="0" dirty="0" smtClean="0">
                <a:solidFill>
                  <a:schemeClr val="bg1"/>
                </a:solidFill>
              </a:rPr>
              <a:t> 2 WRONG</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66700" y="6019800"/>
            <a:ext cx="8686800" cy="685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Enter the third digit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3" action="ppaction://hlinksldjump"/>
          </p:cNvPr>
          <p:cNvSpPr/>
          <p:nvPr/>
        </p:nvSpPr>
        <p:spPr>
          <a:xfrm>
            <a:off x="1676400" y="-609600"/>
            <a:ext cx="5867400" cy="815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724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Fridge Keypad Step</a:t>
            </a:r>
            <a:r>
              <a:rPr lang="en-US" baseline="0" dirty="0" smtClean="0">
                <a:solidFill>
                  <a:schemeClr val="bg1"/>
                </a:solidFill>
              </a:rPr>
              <a:t> 3 WRONG</a:t>
            </a:r>
            <a:endParaRPr lang="en-US" dirty="0">
              <a:solidFill>
                <a:schemeClr val="bg1"/>
              </a:solidFill>
            </a:endParaRPr>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75" y="14514"/>
            <a:ext cx="6511136" cy="6858000"/>
          </a:xfrm>
          <a:prstGeom prst="rect">
            <a:avLst/>
          </a:prstGeom>
        </p:spPr>
      </p:pic>
      <p:sp>
        <p:nvSpPr>
          <p:cNvPr id="7" name="Rounded Rectangle 6"/>
          <p:cNvSpPr/>
          <p:nvPr/>
        </p:nvSpPr>
        <p:spPr>
          <a:xfrm>
            <a:off x="221343" y="4343400"/>
            <a:ext cx="8686800" cy="2438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press the third and last digit. The keypad gives a BZZT.</a:t>
            </a: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Looks like the code entered was incorrect. Maybe you should look at the microscope slide again?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3" action="ppaction://hlinksldjump"/>
          </p:cNvPr>
          <p:cNvSpPr/>
          <p:nvPr/>
        </p:nvSpPr>
        <p:spPr>
          <a:xfrm>
            <a:off x="-1676400" y="-1738994"/>
            <a:ext cx="14401800" cy="9677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45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603" y="228600"/>
            <a:ext cx="3855697" cy="6858000"/>
          </a:xfrm>
          <a:prstGeom prst="rect">
            <a:avLst/>
          </a:prstGeom>
        </p:spPr>
      </p:pic>
    </p:spTree>
    <p:extLst>
      <p:ext uri="{BB962C8B-B14F-4D97-AF65-F5344CB8AC3E}">
        <p14:creationId xmlns:p14="http://schemas.microsoft.com/office/powerpoint/2010/main" val="208821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Fridge Success celebration</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355" r="36442" b="468"/>
          <a:stretch/>
        </p:blipFill>
        <p:spPr>
          <a:xfrm rot="5400000">
            <a:off x="1081313" y="-1197430"/>
            <a:ext cx="6858002" cy="9252861"/>
          </a:xfrm>
          <a:prstGeom prst="rect">
            <a:avLst/>
          </a:prstGeom>
        </p:spPr>
      </p:pic>
      <p:sp>
        <p:nvSpPr>
          <p:cNvPr id="5" name="Rounded Rectangle 4"/>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The code worked! You open the fridge and can see the cream cure in a container in the fridge. You carefully grab the container and close the fridge.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57905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Cream: How to use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28600" y="4495800"/>
            <a:ext cx="8686800" cy="22729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read the label. “Apply a small droplet to an affected area, recovery should begin in 1 hour” you close the fridge and return to the lab. </a:t>
            </a:r>
          </a:p>
          <a:p>
            <a:pPr algn="ctr"/>
            <a:r>
              <a:rPr lang="en-US" sz="2400" dirty="0" smtClean="0">
                <a:latin typeface="Arial" panose="020B0604020202020204" pitchFamily="34" charset="0"/>
                <a:cs typeface="Arial" panose="020B0604020202020204" pitchFamily="34" charset="0"/>
              </a:rPr>
              <a:t>Is that a fingerprint slightly visible on the lid?</a:t>
            </a:r>
          </a:p>
          <a:p>
            <a:pPr algn="ctr"/>
            <a:endParaRPr lang="en-US" dirty="0">
              <a:latin typeface="Arial" panose="020B0604020202020204" pitchFamily="34" charset="0"/>
              <a:ea typeface="Yu Gothic UI" panose="020B0500000000000000" pitchFamily="34" charset="-128"/>
              <a:cs typeface="Arial" panose="020B0604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Effect>
                      <a14:brightnessContrast bright="-36000"/>
                    </a14:imgEffect>
                  </a14:imgLayer>
                </a14:imgProps>
              </a:ext>
              <a:ext uri="{28A0092B-C50C-407E-A947-70E740481C1C}">
                <a14:useLocalDpi xmlns:a14="http://schemas.microsoft.com/office/drawing/2010/main" val="0"/>
              </a:ext>
            </a:extLst>
          </a:blip>
          <a:stretch>
            <a:fillRect/>
          </a:stretch>
        </p:blipFill>
        <p:spPr>
          <a:xfrm rot="17180933">
            <a:off x="3562669" y="1217347"/>
            <a:ext cx="885372" cy="1345139"/>
          </a:xfrm>
          <a:prstGeom prst="rect">
            <a:avLst/>
          </a:prstGeom>
        </p:spPr>
      </p:pic>
    </p:spTree>
    <p:extLst>
      <p:ext uri="{BB962C8B-B14F-4D97-AF65-F5344CB8AC3E}">
        <p14:creationId xmlns:p14="http://schemas.microsoft.com/office/powerpoint/2010/main" val="3562732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Cream</a:t>
            </a:r>
            <a:r>
              <a:rPr lang="en-US" dirty="0" smtClean="0"/>
              <a:t> exited fridge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28600" y="5486400"/>
            <a:ext cx="8686800" cy="1282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Alright I’ve got the cream! Now I just need to get the cream out of the building without turning into a tree myself. I better not slip up now!</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45891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Cream</a:t>
            </a:r>
            <a:r>
              <a:rPr lang="en-US" dirty="0" smtClean="0"/>
              <a:t> Exit fridge clickable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ction="ppaction://hlinksldjump"/>
          </p:cNvPr>
          <p:cNvSpPr/>
          <p:nvPr/>
        </p:nvSpPr>
        <p:spPr>
          <a:xfrm>
            <a:off x="-2438400" y="-990600"/>
            <a:ext cx="13030200" cy="9144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5" action="ppaction://hlinksldjump"/>
          </p:cNvPr>
          <p:cNvSpPr/>
          <p:nvPr/>
        </p:nvSpPr>
        <p:spPr>
          <a:xfrm>
            <a:off x="1763485" y="762000"/>
            <a:ext cx="5540829" cy="5943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6" action="ppaction://hlinksldjump"/>
          </p:cNvPr>
          <p:cNvSpPr/>
          <p:nvPr/>
        </p:nvSpPr>
        <p:spPr>
          <a:xfrm>
            <a:off x="6172200" y="4343400"/>
            <a:ext cx="2971800" cy="1524001"/>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Leave Lab</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355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Cream lab click dialogue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glance around the lab. But you have the cream already, there is nothing on the lab counters or fridge for you except to leave.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4" action="ppaction://hlinksldjump"/>
          </p:cNvPr>
          <p:cNvSpPr/>
          <p:nvPr/>
        </p:nvSpPr>
        <p:spPr>
          <a:xfrm>
            <a:off x="-1600200" y="-1028700"/>
            <a:ext cx="12192000" cy="8915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948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Apply cream dialogue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8" name="Rounded Rectangle 7"/>
          <p:cNvSpPr/>
          <p:nvPr/>
        </p:nvSpPr>
        <p:spPr>
          <a:xfrm>
            <a:off x="228600" y="4572000"/>
            <a:ext cx="8686800" cy="2196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carefully open the cream and put some on a small tongue depressor you find nearby. You spread the cream on the hands of each Fauna and Flora. There! That should get them on the road to recovery! You still need to leave the lab though so the cream can be brought to the other patients!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4" action="ppaction://hlinksldjump"/>
          </p:cNvPr>
          <p:cNvSpPr/>
          <p:nvPr/>
        </p:nvSpPr>
        <p:spPr>
          <a:xfrm>
            <a:off x="-1748971" y="-609600"/>
            <a:ext cx="12649200" cy="7772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42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Cream</a:t>
            </a:r>
            <a:r>
              <a:rPr lang="en-US" dirty="0" smtClean="0"/>
              <a:t> applied clickable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7" name="Rectangle 6">
            <a:hlinkClick r:id="rId4" action="ppaction://hlinksldjump"/>
          </p:cNvPr>
          <p:cNvSpPr/>
          <p:nvPr/>
        </p:nvSpPr>
        <p:spPr>
          <a:xfrm>
            <a:off x="-1752600" y="-1143000"/>
            <a:ext cx="13030200" cy="9144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5" action="ppaction://hlinksldjump"/>
          </p:cNvPr>
          <p:cNvSpPr/>
          <p:nvPr/>
        </p:nvSpPr>
        <p:spPr>
          <a:xfrm>
            <a:off x="6172200" y="4343400"/>
            <a:ext cx="2971800" cy="1524001"/>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Leave Lab</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56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Cream APPLIED lab click dialogue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12580" r="12195" b="6338"/>
          <a:stretch/>
        </p:blipFill>
        <p:spPr>
          <a:xfrm>
            <a:off x="3629" y="0"/>
            <a:ext cx="9144000" cy="6858000"/>
          </a:xfrm>
          <a:prstGeom prst="rect">
            <a:avLst/>
          </a:prstGeom>
        </p:spPr>
      </p:pic>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glance around the lab. But you have the cream already, and applied some to the people here, there is nothing else here for you can do here except leave.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4" action="ppaction://hlinksldjump"/>
          </p:cNvPr>
          <p:cNvSpPr/>
          <p:nvPr/>
        </p:nvSpPr>
        <p:spPr>
          <a:xfrm>
            <a:off x="-2362200" y="-1828800"/>
            <a:ext cx="13258800" cy="975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319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SCENE 4 FINAL PUZZLE EXIT DOFFING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7"/>
          <p:cNvSpPr/>
          <p:nvPr/>
        </p:nvSpPr>
        <p:spPr>
          <a:xfrm>
            <a:off x="228600" y="4953000"/>
            <a:ext cx="8686800" cy="18157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head towards the exit. There is a door with a camera identical to the one you needed to pass into the lab. You try the door, but it’s locked and get the same song and dance from this camera: </a:t>
            </a:r>
            <a:endParaRPr lang="en-US" dirty="0">
              <a:latin typeface="Arial" panose="020B0604020202020204" pitchFamily="34" charset="0"/>
              <a:ea typeface="Yu Gothic UI" panose="020B0500000000000000" pitchFamily="34" charset="-128"/>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spTree>
    <p:extLst>
      <p:ext uri="{BB962C8B-B14F-4D97-AF65-F5344CB8AC3E}">
        <p14:creationId xmlns:p14="http://schemas.microsoft.com/office/powerpoint/2010/main" val="2724730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CAMERA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p:nvSpPr>
        <p:spPr>
          <a:xfrm>
            <a:off x="304800" y="4572000"/>
            <a:ext cx="8686800" cy="1905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dobe Ming Std L" pitchFamily="18" charset="-128"/>
                <a:ea typeface="Adobe Ming Std L" pitchFamily="18" charset="-128"/>
              </a:rPr>
              <a:t>“Lab PPE is not to be worn outside of laboratory area. Please follow proper doffing procedure and remove all PPE before exiting laboratory area.”</a:t>
            </a:r>
            <a:endParaRPr lang="en-US" sz="2400" dirty="0">
              <a:latin typeface="Adobe Ming Std L" pitchFamily="18" charset="-128"/>
              <a:ea typeface="Adobe Ming Std L" pitchFamily="18" charset="-128"/>
            </a:endParaRPr>
          </a:p>
          <a:p>
            <a:pPr algn="ctr"/>
            <a:r>
              <a:rPr lang="en-US" sz="1600" dirty="0">
                <a:latin typeface="Adobe Ming Std L" pitchFamily="18" charset="-128"/>
                <a:ea typeface="Adobe Ming Std L" pitchFamily="18" charset="-128"/>
              </a:rPr>
              <a:t> </a:t>
            </a:r>
            <a:endParaRPr lang="en-US" sz="1200" dirty="0">
              <a:latin typeface="Yu Gothic UI" panose="020B0500000000000000" pitchFamily="34" charset="-128"/>
              <a:ea typeface="Yu Gothic UI" panose="020B0500000000000000" pitchFamily="34" charset="-12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spTree>
    <p:extLst>
      <p:ext uri="{BB962C8B-B14F-4D97-AF65-F5344CB8AC3E}">
        <p14:creationId xmlns:p14="http://schemas.microsoft.com/office/powerpoint/2010/main" val="252995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Garamond" panose="02020404030301010803" pitchFamily="18" charset="0"/>
              </a:rPr>
              <a:t>Disclaimer*</a:t>
            </a:r>
            <a:endParaRPr lang="en-US" sz="54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800" dirty="0">
                <a:latin typeface="Garamond" panose="02020404030301010803" pitchFamily="18" charset="0"/>
              </a:rPr>
              <a:t>This escape room game is intended for infection prevention and control educational purposes only and is not intended to depict the actual practices of laboratory services </a:t>
            </a:r>
            <a:r>
              <a:rPr lang="en-US" sz="2800" dirty="0" smtClean="0">
                <a:latin typeface="Garamond" panose="02020404030301010803" pitchFamily="18" charset="0"/>
              </a:rPr>
              <a:t>personnel.</a:t>
            </a:r>
          </a:p>
          <a:p>
            <a:pPr>
              <a:buFont typeface="Wingdings" panose="05000000000000000000" pitchFamily="2" charset="2"/>
              <a:buChar char="q"/>
            </a:pPr>
            <a:r>
              <a:rPr lang="en-US" sz="2800" dirty="0" smtClean="0">
                <a:latin typeface="Garamond" panose="02020404030301010803" pitchFamily="18" charset="0"/>
              </a:rPr>
              <a:t>This escape room is expected to take about 20 minutes, though you can quit at any time. If it takes you longer however, don’t worry about it! Sometimes it is easy to miss something!</a:t>
            </a:r>
            <a:endParaRPr lang="en-US" sz="2800" dirty="0">
              <a:latin typeface="Garamond" panose="02020404030301010803" pitchFamily="18" charset="0"/>
            </a:endParaRPr>
          </a:p>
        </p:txBody>
      </p:sp>
      <p:sp>
        <p:nvSpPr>
          <p:cNvPr id="4" name="Oval 3">
            <a:hlinkClick r:id="rId2" action="ppaction://hlinksldjump"/>
          </p:cNvPr>
          <p:cNvSpPr/>
          <p:nvPr/>
        </p:nvSpPr>
        <p:spPr>
          <a:xfrm>
            <a:off x="6172200" y="5181600"/>
            <a:ext cx="2590800" cy="1524000"/>
          </a:xfrm>
          <a:prstGeom prst="ellipse">
            <a:avLst/>
          </a:prstGeom>
          <a:solidFill>
            <a:srgbClr val="005CB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Palatino Linotype" panose="02040502050505030304" pitchFamily="18" charset="0"/>
                <a:ea typeface="Yu Gothic UI" panose="020B0500000000000000" pitchFamily="34" charset="-128"/>
              </a:rPr>
              <a:t>Click Here to Continue</a:t>
            </a:r>
            <a:endParaRPr lang="en-US" sz="2400" dirty="0">
              <a:latin typeface="Palatino Linotype" panose="02040502050505030304" pitchFamily="18" charset="0"/>
              <a:ea typeface="Yu Gothic UI" panose="020B0500000000000000" pitchFamily="34" charset="-128"/>
            </a:endParaRPr>
          </a:p>
        </p:txBody>
      </p:sp>
    </p:spTree>
    <p:extLst>
      <p:ext uri="{BB962C8B-B14F-4D97-AF65-F5344CB8AC3E}">
        <p14:creationId xmlns:p14="http://schemas.microsoft.com/office/powerpoint/2010/main" val="5353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744517" cy="369332"/>
          </a:xfrm>
          <a:prstGeom prst="rect">
            <a:avLst/>
          </a:prstGeom>
          <a:noFill/>
        </p:spPr>
        <p:txBody>
          <a:bodyPr wrap="none" rtlCol="0">
            <a:spAutoFit/>
          </a:bodyPr>
          <a:lstStyle/>
          <a:p>
            <a:r>
              <a:rPr lang="en-US" dirty="0" smtClean="0"/>
              <a:t>Click to continue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228600"/>
            <a:ext cx="3850441" cy="6858000"/>
          </a:xfrm>
          <a:prstGeom prst="rect">
            <a:avLst/>
          </a:prstGeom>
        </p:spPr>
      </p:pic>
    </p:spTree>
    <p:extLst>
      <p:ext uri="{BB962C8B-B14F-4D97-AF65-F5344CB8AC3E}">
        <p14:creationId xmlns:p14="http://schemas.microsoft.com/office/powerpoint/2010/main" val="3307863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Camera Dialogue 2</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Isn’t having the exit locked a fire hazard? Alright fine then, this is the last hurdle. Let’s check the doffing poster to make sure you do this right!</a:t>
            </a:r>
            <a:endParaRPr lang="en-US" dirty="0">
              <a:latin typeface="Arial" panose="020B0604020202020204" pitchFamily="34" charset="0"/>
              <a:ea typeface="Yu Gothic UI" panose="020B0500000000000000" pitchFamily="34" charset="-128"/>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spTree>
    <p:extLst>
      <p:ext uri="{BB962C8B-B14F-4D97-AF65-F5344CB8AC3E}">
        <p14:creationId xmlns:p14="http://schemas.microsoft.com/office/powerpoint/2010/main" val="124710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Clickable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sp>
        <p:nvSpPr>
          <p:cNvPr id="8" name="Rectangle 7">
            <a:hlinkClick r:id="rId5" action="ppaction://hlinksldjump"/>
          </p:cNvPr>
          <p:cNvSpPr/>
          <p:nvPr/>
        </p:nvSpPr>
        <p:spPr>
          <a:xfrm>
            <a:off x="-1524000" y="-838200"/>
            <a:ext cx="12801600" cy="8686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ction="ppaction://hlinksldjump"/>
          </p:cNvPr>
          <p:cNvSpPr/>
          <p:nvPr/>
        </p:nvSpPr>
        <p:spPr>
          <a:xfrm>
            <a:off x="2184400" y="2256971"/>
            <a:ext cx="47244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Look at Doffing Poster</a:t>
            </a:r>
            <a:endParaRPr lang="en-US" sz="3200" dirty="0">
              <a:latin typeface="Arial" panose="020B0604020202020204" pitchFamily="34" charset="0"/>
              <a:cs typeface="Arial" panose="020B0604020202020204" pitchFamily="34" charset="0"/>
            </a:endParaRPr>
          </a:p>
        </p:txBody>
      </p:sp>
      <p:sp>
        <p:nvSpPr>
          <p:cNvPr id="3" name="Rectangle 2">
            <a:hlinkClick r:id="rId7" action="ppaction://hlinksldjump"/>
          </p:cNvPr>
          <p:cNvSpPr/>
          <p:nvPr/>
        </p:nvSpPr>
        <p:spPr>
          <a:xfrm>
            <a:off x="2184400" y="4495800"/>
            <a:ext cx="47244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Begin Doffing</a:t>
            </a:r>
            <a:endParaRPr lang="en-US" sz="3600" dirty="0">
              <a:latin typeface="Arial" panose="020B0604020202020204" pitchFamily="34" charset="0"/>
              <a:cs typeface="Arial" panose="020B0604020202020204" pitchFamily="34" charset="0"/>
            </a:endParaRPr>
          </a:p>
        </p:txBody>
      </p:sp>
      <p:sp>
        <p:nvSpPr>
          <p:cNvPr id="12" name="Down Arrow 11"/>
          <p:cNvSpPr/>
          <p:nvPr/>
        </p:nvSpPr>
        <p:spPr>
          <a:xfrm rot="19815385">
            <a:off x="418199" y="2676071"/>
            <a:ext cx="457200" cy="609600"/>
          </a:xfrm>
          <a:prstGeom prst="down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ction="ppaction://hlinksldjump"/>
          </p:cNvPr>
          <p:cNvSpPr/>
          <p:nvPr/>
        </p:nvSpPr>
        <p:spPr>
          <a:xfrm>
            <a:off x="227700" y="2541924"/>
            <a:ext cx="1537600" cy="1774152"/>
          </a:xfrm>
          <a:prstGeom prst="rect">
            <a:avLst/>
          </a:prstGeom>
          <a:solidFill>
            <a:srgbClr val="005CB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13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Look at poster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11" name="Rounded Rectangle 10"/>
          <p:cNvSpPr/>
          <p:nvPr/>
        </p:nvSpPr>
        <p:spPr>
          <a:xfrm>
            <a:off x="228600" y="5105400"/>
            <a:ext cx="8686800" cy="1663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take a look at a Doffing poster nearby. The doffing posters says to doff your gloves, and then your gown, performing hand hygiene after each step.</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902071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Look at poster</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3" name="Rectangle 2">
            <a:hlinkClick r:id="rId6" action="ppaction://hlinksldjump"/>
          </p:cNvPr>
          <p:cNvSpPr/>
          <p:nvPr/>
        </p:nvSpPr>
        <p:spPr>
          <a:xfrm>
            <a:off x="-1676400" y="-685800"/>
            <a:ext cx="11963400" cy="8458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325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solidFill>
                  <a:schemeClr val="bg1"/>
                </a:solidFill>
              </a:rPr>
              <a:t>SCENE 4 Wipe Creams dialogue</a:t>
            </a:r>
            <a:endParaRPr lang="en-US" dirty="0">
              <a:solidFill>
                <a:schemeClr val="bg1"/>
              </a:solidFill>
            </a:endParaRPr>
          </a:p>
        </p:txBody>
      </p:sp>
      <p:grpSp>
        <p:nvGrpSpPr>
          <p:cNvPr id="9" name="Group 8"/>
          <p:cNvGrpSpPr/>
          <p:nvPr/>
        </p:nvGrpSpPr>
        <p:grpSpPr>
          <a:xfrm>
            <a:off x="0" y="0"/>
            <a:ext cx="9144000" cy="6858000"/>
            <a:chOff x="0" y="0"/>
            <a:chExt cx="9144000"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8600" y="3733800"/>
            <a:ext cx="8686800" cy="30349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notice some AHS approved wipes on the side by the exit. You think really hard about what has happened in the lab, and realize, what if the creams were contaminated here? You were careful about not having skin contact with anything, including the microscope, but what if the cream container was also contaminated? You grab a wipe and wipe down the container. There that should make sure I’m safe! </a:t>
            </a:r>
            <a:endParaRPr lang="en-US" dirty="0">
              <a:latin typeface="Arial" panose="020B0604020202020204" pitchFamily="34" charset="0"/>
              <a:ea typeface="Yu Gothic UI" panose="020B0500000000000000" pitchFamily="34" charset="-128"/>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714" y="2233403"/>
            <a:ext cx="1364343" cy="123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hlinkClick r:id="rId6" action="ppaction://hlinksldjump"/>
          </p:cNvPr>
          <p:cNvSpPr/>
          <p:nvPr/>
        </p:nvSpPr>
        <p:spPr>
          <a:xfrm>
            <a:off x="-1264557" y="-838200"/>
            <a:ext cx="11658600" cy="8305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57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Doffing Begin</a:t>
            </a:r>
            <a:endParaRPr lang="en-US" dirty="0"/>
          </a:p>
        </p:txBody>
      </p:sp>
      <p:grpSp>
        <p:nvGrpSpPr>
          <p:cNvPr id="9" name="Group 8"/>
          <p:cNvGrpSpPr/>
          <p:nvPr/>
        </p:nvGrpSpPr>
        <p:grpSpPr>
          <a:xfrm>
            <a:off x="0" y="0"/>
            <a:ext cx="9144000" cy="6858000"/>
            <a:chOff x="0" y="0"/>
            <a:chExt cx="9144000" cy="68580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6" name="Rectangle 5">
            <a:hlinkClick r:id="rId7"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791200"/>
            <a:ext cx="8686800" cy="977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Select the action you wish to perform.</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64899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Correct Gloves</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8"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109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Correct gloves-HH </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8"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5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Correct gloves-HH-Gown </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6"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4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Doffing Correct gloves-HH-Gown-HH</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6"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2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8389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respond</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228600"/>
            <a:ext cx="3848100" cy="6858000"/>
          </a:xfrm>
          <a:prstGeom prst="rect">
            <a:avLst/>
          </a:prstGeom>
        </p:spPr>
      </p:pic>
      <p:sp>
        <p:nvSpPr>
          <p:cNvPr id="7" name="Rounded Rectangle 6"/>
          <p:cNvSpPr/>
          <p:nvPr/>
        </p:nvSpPr>
        <p:spPr>
          <a:xfrm>
            <a:off x="228600" y="5562600"/>
            <a:ext cx="8686800" cy="1143000"/>
          </a:xfrm>
          <a:prstGeom prst="roundRect">
            <a:avLst/>
          </a:prstGeom>
          <a:solidFill>
            <a:srgbClr val="005CB9">
              <a:alpha val="73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That last text is hard to read, is Fauna struggling to type? You think it says “I’m losing mobility in my fingers now the code to the lab is”</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84073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HH</a:t>
            </a:r>
            <a:endParaRPr lang="en-US" dirty="0"/>
          </a:p>
        </p:txBody>
      </p:sp>
      <p:grpSp>
        <p:nvGrpSpPr>
          <p:cNvPr id="12" name="Group 11"/>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ectangle 7">
            <a:hlinkClick r:id="rId8"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 on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9"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02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Gloves</a:t>
            </a:r>
            <a:endParaRPr lang="en-US" dirty="0"/>
          </a:p>
        </p:txBody>
      </p:sp>
      <p:grpSp>
        <p:nvGrpSpPr>
          <p:cNvPr id="12" name="Group 11"/>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481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Gloves HH</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818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Gloves  Gown</a:t>
            </a:r>
            <a:endParaRPr lang="en-US" dirty="0"/>
          </a:p>
        </p:txBody>
      </p:sp>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0765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solidFill>
                  <a:schemeClr val="bg1"/>
                </a:solidFill>
              </a:rPr>
              <a:t>Doffing InCorrect Gloves Gown HH</a:t>
            </a:r>
            <a:endParaRPr lang="en-US" dirty="0">
              <a:solidFill>
                <a:schemeClr val="bg1"/>
              </a:solidFill>
            </a:endParaRPr>
          </a:p>
        </p:txBody>
      </p:sp>
      <p:grpSp>
        <p:nvGrpSpPr>
          <p:cNvPr id="9" name="Group 8"/>
          <p:cNvGrpSpPr/>
          <p:nvPr/>
        </p:nvGrpSpPr>
        <p:grpSpPr>
          <a:xfrm>
            <a:off x="0" y="0"/>
            <a:ext cx="9144000" cy="6858000"/>
            <a:chOff x="0" y="0"/>
            <a:chExt cx="9144000" cy="68580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8" name="Rectangle 7">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3" name="Rectangle 12">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01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HH GOWN</a:t>
            </a:r>
            <a:endParaRPr lang="en-US" dirty="0"/>
          </a:p>
        </p:txBody>
      </p:sp>
      <p:grpSp>
        <p:nvGrpSpPr>
          <p:cNvPr id="12" name="Group 11"/>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ectangle 7">
            <a:hlinkClick r:id="rId6"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219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Doffing InCorrect  GOWN HH</a:t>
            </a:r>
            <a:endParaRPr lang="en-US" dirty="0"/>
          </a:p>
        </p:txBody>
      </p:sp>
      <p:grpSp>
        <p:nvGrpSpPr>
          <p:cNvPr id="12" name="Group 11"/>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ectangle 7">
            <a:hlinkClick r:id="rId6"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948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Doffing InCorrect GOWN HH Gloves</a:t>
            </a:r>
            <a:endParaRPr lang="en-US" dirty="0"/>
          </a:p>
        </p:txBody>
      </p:sp>
      <p:grpSp>
        <p:nvGrpSpPr>
          <p:cNvPr id="8" name="Group 7"/>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3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solidFill>
                  <a:schemeClr val="bg1"/>
                </a:solidFill>
              </a:rPr>
              <a:t>Doffing FAILED CAMERA1</a:t>
            </a:r>
            <a:endParaRPr lang="en-US" dirty="0">
              <a:solidFill>
                <a:schemeClr val="bg1"/>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try the door. Unfortunately it is still locked. The camera speaker turns on and says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86544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solidFill>
                  <a:schemeClr val="bg1"/>
                </a:solidFill>
              </a:rPr>
              <a:t>Doffing FAILED CAMERA2</a:t>
            </a:r>
            <a:endParaRPr lang="en-US" dirty="0">
              <a:solidFill>
                <a:schemeClr val="bg1"/>
              </a:solidFill>
            </a:endParaRPr>
          </a:p>
        </p:txBody>
      </p:sp>
      <p:grpSp>
        <p:nvGrpSpPr>
          <p:cNvPr id="6" name="Group 5"/>
          <p:cNvGrpSpPr/>
          <p:nvPr/>
        </p:nvGrpSpPr>
        <p:grpSpPr>
          <a:xfrm>
            <a:off x="0" y="0"/>
            <a:ext cx="9144000" cy="6858000"/>
            <a:chOff x="0" y="0"/>
            <a:chExt cx="9144000" cy="6858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04800" y="4800600"/>
            <a:ext cx="8686800" cy="1905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dobe Ming Std L" pitchFamily="18" charset="-128"/>
                <a:ea typeface="Adobe Ming Std L" pitchFamily="18" charset="-128"/>
              </a:rPr>
              <a:t>“Incorrect doffing procedure detected. Please refer to doffing poster and doff PPE in correct order and with proper hand hygiene between each step.”</a:t>
            </a:r>
            <a:endParaRPr lang="en-US" sz="2400" dirty="0">
              <a:latin typeface="Adobe Ming Std L" pitchFamily="18" charset="-128"/>
              <a:ea typeface="Adobe Ming Std L" pitchFamily="18" charset="-128"/>
            </a:endParaRPr>
          </a:p>
          <a:p>
            <a:pPr algn="ctr"/>
            <a:r>
              <a:rPr lang="en-US" sz="1600" dirty="0">
                <a:latin typeface="Adobe Ming Std L" pitchFamily="18" charset="-128"/>
                <a:ea typeface="Adobe Ming Std L" pitchFamily="18" charset="-128"/>
              </a:rPr>
              <a:t> </a:t>
            </a:r>
            <a:endParaRPr lang="en-US" sz="12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2539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87743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continue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0" y="228600"/>
            <a:ext cx="3855697" cy="6858000"/>
          </a:xfrm>
          <a:prstGeom prst="rect">
            <a:avLst/>
          </a:prstGeom>
        </p:spPr>
      </p:pic>
      <p:sp>
        <p:nvSpPr>
          <p:cNvPr id="7" name="Rounded Rectangle 6"/>
          <p:cNvSpPr/>
          <p:nvPr/>
        </p:nvSpPr>
        <p:spPr>
          <a:xfrm>
            <a:off x="228600" y="5562600"/>
            <a:ext cx="8686800" cy="1143000"/>
          </a:xfrm>
          <a:prstGeom prst="roundRect">
            <a:avLst/>
          </a:prstGeom>
          <a:solidFill>
            <a:srgbClr val="005CB9">
              <a:alpha val="79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Fauna didn’t respond after that, maybe she is completely immobile now..</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8298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solidFill>
                  <a:schemeClr val="bg1"/>
                </a:solidFill>
              </a:rPr>
              <a:t>Doffing FAILED CAMERA3</a:t>
            </a:r>
            <a:endParaRPr lang="en-US" dirty="0">
              <a:solidFill>
                <a:schemeClr val="bg1"/>
              </a:solidFill>
            </a:endParaRPr>
          </a:p>
        </p:txBody>
      </p:sp>
      <p:grpSp>
        <p:nvGrpSpPr>
          <p:cNvPr id="7" name="Group 6"/>
          <p:cNvGrpSpPr/>
          <p:nvPr/>
        </p:nvGrpSpPr>
        <p:grpSpPr>
          <a:xfrm>
            <a:off x="0" y="0"/>
            <a:ext cx="9144000" cy="6858000"/>
            <a:chOff x="0" y="0"/>
            <a:chExt cx="9144000" cy="68580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Shoot! I must have not followed the correct doffing procedure…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a:hlinkClick r:id="rId5" action="ppaction://hlinksldjump"/>
          </p:cNvPr>
          <p:cNvSpPr/>
          <p:nvPr/>
        </p:nvSpPr>
        <p:spPr>
          <a:xfrm>
            <a:off x="2057400" y="1295400"/>
            <a:ext cx="5029200" cy="2514600"/>
          </a:xfrm>
          <a:prstGeom prst="rect">
            <a:avLst/>
          </a:prstGeom>
          <a:solidFill>
            <a:srgbClr val="005CB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latin typeface="Arial" panose="020B0604020202020204" pitchFamily="34" charset="0"/>
                <a:cs typeface="Arial" panose="020B0604020202020204" pitchFamily="34" charset="0"/>
              </a:rPr>
              <a:t>Try Again</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54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1</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8"/>
          <p:cNvSpPr/>
          <p:nvPr/>
        </p:nvSpPr>
        <p:spPr>
          <a:xfrm>
            <a:off x="221343" y="4953000"/>
            <a:ext cx="8686800" cy="1676400"/>
          </a:xfrm>
          <a:prstGeom prst="roundRect">
            <a:avLst/>
          </a:prstGeom>
          <a:solidFill>
            <a:srgbClr val="005CB9">
              <a:alpha val="5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dobe Ming Std L" pitchFamily="18" charset="-128"/>
                <a:ea typeface="Adobe Ming Std L" pitchFamily="18" charset="-128"/>
              </a:rPr>
              <a:t>“Correct PPE and doffing procedure detected. The door is now unlocked for 15 seconds”</a:t>
            </a:r>
          </a:p>
          <a:p>
            <a:pPr algn="ctr"/>
            <a:r>
              <a:rPr lang="en-US" sz="2000" dirty="0" smtClean="0">
                <a:latin typeface="Adobe Ming Std L" pitchFamily="18" charset="-128"/>
                <a:ea typeface="Adobe Ming Std L" pitchFamily="18" charset="-128"/>
              </a:rPr>
              <a:t> </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70743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2</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You’ve done it! You grab the creams with your hand and rush out the door, the creams can now be delivered to the hospital to treat those that have been infected!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803937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2</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head out the front doors, the natural light blinding you, you rub your eyes with the hand holding the creams.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15158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3</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Suddenly you feel your limbs tighten up, your fingers no longer move as they should and stiffen sets into your joints! Oh no what is happening!</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06104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4</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Your vision blurs, you reach for the cream but you drop it, and you are unable to bend over to pick it up! Did you get infected somewhere along the way?</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93731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5</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Your lose </a:t>
            </a:r>
            <a:r>
              <a:rPr lang="en-US" sz="2400" dirty="0" err="1" smtClean="0">
                <a:latin typeface="Arial" panose="020B0604020202020204" pitchFamily="34" charset="0"/>
                <a:cs typeface="Arial" panose="020B0604020202020204" pitchFamily="34" charset="0"/>
              </a:rPr>
              <a:t>colour</a:t>
            </a:r>
            <a:r>
              <a:rPr lang="en-US" sz="2400" dirty="0" smtClean="0">
                <a:latin typeface="Arial" panose="020B0604020202020204" pitchFamily="34" charset="0"/>
                <a:cs typeface="Arial" panose="020B0604020202020204" pitchFamily="34" charset="0"/>
              </a:rPr>
              <a:t> in your vision, and you look down, you are surprised to see that leaves have sprouted out of your hands, you didn’t even feel them sprouting!</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51754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6</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3886200"/>
            <a:ext cx="8686800" cy="288254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Your mind begins to swim, what did you do wrong? You think back to everything that has happened and have a sudden realization. You look down at the creams in front of you. The container must have been contaminated! It’s the only thing you would have touched from the lab since you cleaned your hands. It is probably how Fauna and Flora got infected as well!</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84476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Hooray PARTIAL Success! 7</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228600" y="4672692"/>
            <a:ext cx="8686800" cy="2096047"/>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When emergency services comes you hope they put on gloves, so they don’t get infected by the same bottle!  You wish you would have wiped down the cream’s container before leaving……</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4923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28600" y="2209800"/>
            <a:ext cx="8686800" cy="2096047"/>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Congratulations! You’ve completed the virtual escape room!!!</a:t>
            </a:r>
          </a:p>
          <a:p>
            <a:pPr algn="ctr"/>
            <a:endParaRPr lang="en-US" sz="2400" dirty="0">
              <a:latin typeface="Arial" panose="020B0604020202020204" pitchFamily="34" charset="0"/>
              <a:cs typeface="Arial" panose="020B0604020202020204" pitchFamily="34" charset="0"/>
            </a:endParaRPr>
          </a:p>
          <a:p>
            <a:pPr algn="ctr"/>
            <a:r>
              <a:rPr lang="en-US" sz="2400" dirty="0" smtClean="0">
                <a:latin typeface="Arial" panose="020B0604020202020204" pitchFamily="34" charset="0"/>
                <a:cs typeface="Arial" panose="020B0604020202020204" pitchFamily="34" charset="0"/>
              </a:rPr>
              <a:t>Would you like to go back to before you left the lab so you can wipe down the cream container and get the better ending?</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7" name="Right Arrow 6">
            <a:hlinkClick r:id="rId5" action="ppaction://hlinksldjump"/>
          </p:cNvPr>
          <p:cNvSpPr/>
          <p:nvPr/>
        </p:nvSpPr>
        <p:spPr>
          <a:xfrm>
            <a:off x="435430" y="4876800"/>
            <a:ext cx="8022770" cy="1562100"/>
          </a:xfrm>
          <a:prstGeom prst="rightArrow">
            <a:avLst/>
          </a:prstGeom>
          <a:solidFill>
            <a:srgbClr val="A4D55D">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Go Back to Doffing Sequence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460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2800" y="762000"/>
            <a:ext cx="187743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continue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325" y="228600"/>
            <a:ext cx="3855697" cy="6858000"/>
          </a:xfrm>
          <a:prstGeom prst="rect">
            <a:avLst/>
          </a:prstGeom>
        </p:spPr>
      </p:pic>
      <p:sp>
        <p:nvSpPr>
          <p:cNvPr id="7" name="Rounded Rectangle 6"/>
          <p:cNvSpPr/>
          <p:nvPr/>
        </p:nvSpPr>
        <p:spPr>
          <a:xfrm>
            <a:off x="228600" y="5562600"/>
            <a:ext cx="8686800" cy="1143000"/>
          </a:xfrm>
          <a:prstGeom prst="roundRect">
            <a:avLst/>
          </a:prstGeom>
          <a:solidFill>
            <a:srgbClr val="005CB9">
              <a:alpha val="72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You live close to the lab which is why Fauna contacted you. You quickly head out the door and rush over to the lab as fast as you can.</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096449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SCENE 4 Clickable WIPED</a:t>
            </a:r>
            <a:endParaRPr lang="en-US" dirty="0"/>
          </a:p>
        </p:txBody>
      </p:sp>
      <p:grpSp>
        <p:nvGrpSpPr>
          <p:cNvPr id="5" name="Group 4"/>
          <p:cNvGrpSpPr/>
          <p:nvPr/>
        </p:nvGrpSpPr>
        <p:grpSpPr>
          <a:xfrm>
            <a:off x="0" y="0"/>
            <a:ext cx="9144000" cy="6858000"/>
            <a:chOff x="0" y="0"/>
            <a:chExt cx="9144000"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2202543" y="3948793"/>
            <a:ext cx="47244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Begin Doffing</a:t>
            </a:r>
            <a:endParaRPr lang="en-US" sz="3600" dirty="0">
              <a:latin typeface="Arial" panose="020B0604020202020204" pitchFamily="34" charset="0"/>
              <a:cs typeface="Arial" panose="020B0604020202020204" pitchFamily="34" charset="0"/>
            </a:endParaRPr>
          </a:p>
        </p:txBody>
      </p:sp>
      <p:sp>
        <p:nvSpPr>
          <p:cNvPr id="8" name="Rectangle 7">
            <a:hlinkClick r:id="rId6" action="ppaction://hlinksldjump"/>
          </p:cNvPr>
          <p:cNvSpPr/>
          <p:nvPr/>
        </p:nvSpPr>
        <p:spPr>
          <a:xfrm>
            <a:off x="2184400" y="2256971"/>
            <a:ext cx="47244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Look at Doffing Poster</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73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t>WIPEDLook</a:t>
            </a:r>
            <a:r>
              <a:rPr lang="en-US" baseline="0" dirty="0" smtClean="0"/>
              <a:t> at poster dialogue</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7" name="Rounded Rectangle 6"/>
          <p:cNvSpPr/>
          <p:nvPr/>
        </p:nvSpPr>
        <p:spPr>
          <a:xfrm>
            <a:off x="228600" y="5105400"/>
            <a:ext cx="8686800" cy="16633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take a look at a Doffing poster nearby. The doffing posters says to doff your gloves, and then your gown, performing hand hygiene after each step.</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3228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t>WIPEDLook</a:t>
            </a:r>
            <a:r>
              <a:rPr lang="en-US" baseline="0" dirty="0" smtClean="0"/>
              <a:t> at poster</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3" name="Rectangle 2">
            <a:hlinkClick r:id="rId6" action="ppaction://hlinksldjump"/>
          </p:cNvPr>
          <p:cNvSpPr/>
          <p:nvPr/>
        </p:nvSpPr>
        <p:spPr>
          <a:xfrm>
            <a:off x="-1512207" y="-685800"/>
            <a:ext cx="11887200" cy="8534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7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t>wipedSCENE</a:t>
            </a:r>
            <a:r>
              <a:rPr lang="en-US" baseline="0" dirty="0" smtClean="0"/>
              <a:t> 4 Doffing Begin</a:t>
            </a:r>
            <a:endParaRPr lang="en-US" dirty="0"/>
          </a:p>
        </p:txBody>
      </p:sp>
      <p:grpSp>
        <p:nvGrpSpPr>
          <p:cNvPr id="9" name="Group 8"/>
          <p:cNvGrpSpPr/>
          <p:nvPr/>
        </p:nvGrpSpPr>
        <p:grpSpPr>
          <a:xfrm>
            <a:off x="0" y="0"/>
            <a:ext cx="9144000" cy="6858000"/>
            <a:chOff x="0" y="0"/>
            <a:chExt cx="9144000" cy="68580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6" name="Rectangle 5">
            <a:hlinkClick r:id="rId7"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7" name="Rectangle 6">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791200"/>
            <a:ext cx="8686800" cy="977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Select the action you wish to perform.</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799553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t>wipedDoffing</a:t>
            </a:r>
            <a:r>
              <a:rPr lang="en-US" baseline="0" dirty="0" smtClean="0"/>
              <a:t> Correct Gloves</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chemeClr val="tx2">
              <a:lumMod val="60000"/>
              <a:lumOff val="40000"/>
              <a:alpha val="35000"/>
            </a:scheme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97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Correct gloves-HH </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chemeClr val="tx2">
              <a:lumMod val="60000"/>
              <a:lumOff val="40000"/>
              <a:alpha val="35000"/>
            </a:scheme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010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Correct gloves-HH-Gown </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4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Correct gloves-HH-Gown-HH</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7" name="Rectangle 6">
            <a:hlinkClick r:id="rId6"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229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HH</a:t>
            </a:r>
            <a:endParaRPr lang="en-US" dirty="0"/>
          </a:p>
        </p:txBody>
      </p:sp>
      <p:grpSp>
        <p:nvGrpSpPr>
          <p:cNvPr id="11" name="Group 10"/>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ectangle 7">
            <a:hlinkClick r:id="rId7"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 on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2" name="Rectangle 11">
            <a:hlinkClick r:id="rId8"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9"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77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Gloves</a:t>
            </a:r>
            <a:endParaRPr lang="en-US" dirty="0"/>
          </a:p>
        </p:txBody>
      </p:sp>
      <p:grpSp>
        <p:nvGrpSpPr>
          <p:cNvPr id="11" name="Group 10"/>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2" name="Rectangle 11">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849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Outdoor lab intro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54651"/>
            <a:ext cx="9920514" cy="6912651"/>
          </a:xfrm>
        </p:spPr>
      </p:pic>
      <p:sp>
        <p:nvSpPr>
          <p:cNvPr id="5" name="Rounded Rectangle 4"/>
          <p:cNvSpPr/>
          <p:nvPr/>
        </p:nvSpPr>
        <p:spPr>
          <a:xfrm>
            <a:off x="228600" y="4383657"/>
            <a:ext cx="8686800" cy="2286000"/>
          </a:xfrm>
          <a:prstGeom prst="roundRect">
            <a:avLst/>
          </a:prstGeom>
          <a:solidFill>
            <a:srgbClr val="005CB9">
              <a:alpha val="6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After a short travel you arrive at the laboratory where Fauna works. </a:t>
            </a:r>
            <a:r>
              <a:rPr lang="en-US" sz="2000" dirty="0">
                <a:latin typeface="Arial" panose="020B0604020202020204" pitchFamily="34" charset="0"/>
                <a:ea typeface="Yu Gothic UI" panose="020B0500000000000000" pitchFamily="34" charset="-128"/>
                <a:cs typeface="Arial" panose="020B0604020202020204" pitchFamily="34" charset="0"/>
              </a:rPr>
              <a:t>T</a:t>
            </a:r>
            <a:r>
              <a:rPr lang="en-US" sz="2000" dirty="0" smtClean="0">
                <a:latin typeface="Arial" panose="020B0604020202020204" pitchFamily="34" charset="0"/>
                <a:ea typeface="Yu Gothic UI" panose="020B0500000000000000" pitchFamily="34" charset="-128"/>
                <a:cs typeface="Arial" panose="020B0604020202020204" pitchFamily="34" charset="0"/>
              </a:rPr>
              <a:t>here are a few cars in the parking lot but not a person to be seen.</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The front door opens easily so you stroll inside.</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97043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Gloves HH</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457200" y="3966935"/>
            <a:ext cx="4129314" cy="1367065"/>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Gown</a:t>
            </a:r>
            <a:endParaRPr lang="en-US" sz="3600" dirty="0">
              <a:latin typeface="Arial" panose="020B0604020202020204" pitchFamily="34" charset="0"/>
              <a:cs typeface="Arial" panose="020B0604020202020204" pitchFamily="34" charset="0"/>
            </a:endParaRPr>
          </a:p>
        </p:txBody>
      </p:sp>
      <p:sp>
        <p:nvSpPr>
          <p:cNvPr id="5" name="Rectangle 4">
            <a:hlinkClick r:id="rId6"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331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Gloves  Gown</a:t>
            </a:r>
            <a:endParaRPr lang="en-US" dirty="0"/>
          </a:p>
        </p:txBody>
      </p:sp>
      <p:grpSp>
        <p:nvGrpSpPr>
          <p:cNvPr id="9" name="Group 8"/>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ounded Rectangle 7"/>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594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baseline="0" dirty="0" err="1" smtClean="0">
                <a:solidFill>
                  <a:schemeClr val="tx1"/>
                </a:solidFill>
                <a:effectLst/>
                <a:latin typeface="+mj-lt"/>
                <a:ea typeface="+mj-ea"/>
                <a:cs typeface="+mj-cs"/>
              </a:rPr>
              <a:t>wiped</a:t>
            </a:r>
            <a:r>
              <a:rPr lang="en-US" baseline="0" dirty="0" err="1" smtClean="0">
                <a:solidFill>
                  <a:schemeClr val="bg1"/>
                </a:solidFill>
              </a:rPr>
              <a:t>Doffing</a:t>
            </a:r>
            <a:r>
              <a:rPr lang="en-US" baseline="0" dirty="0" smtClean="0">
                <a:solidFill>
                  <a:schemeClr val="bg1"/>
                </a:solidFill>
              </a:rPr>
              <a:t> InCorrect Gloves Gown HH</a:t>
            </a:r>
            <a:endParaRPr lang="en-US" dirty="0">
              <a:solidFill>
                <a:schemeClr val="bg1"/>
              </a:solidFill>
            </a:endParaRPr>
          </a:p>
        </p:txBody>
      </p:sp>
      <p:grpSp>
        <p:nvGrpSpPr>
          <p:cNvPr id="8" name="Group 7"/>
          <p:cNvGrpSpPr/>
          <p:nvPr/>
        </p:nvGrpSpPr>
        <p:grpSpPr>
          <a:xfrm>
            <a:off x="0" y="0"/>
            <a:ext cx="9144000" cy="6858000"/>
            <a:chOff x="0" y="0"/>
            <a:chExt cx="9144000" cy="68580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9" name="Rectangle 8">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3" name="Rectangle 12">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7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HH GOWN</a:t>
            </a:r>
            <a:endParaRPr lang="en-US" dirty="0"/>
          </a:p>
        </p:txBody>
      </p:sp>
      <p:grpSp>
        <p:nvGrpSpPr>
          <p:cNvPr id="11" name="Group 10"/>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ectangle 7">
            <a:hlinkClick r:id="rId6"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gown.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2" name="Rectangle 11">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731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GOWN HH</a:t>
            </a:r>
            <a:endParaRPr lang="en-US" dirty="0"/>
          </a:p>
        </p:txBody>
      </p:sp>
      <p:grpSp>
        <p:nvGrpSpPr>
          <p:cNvPr id="11" name="Group 10"/>
          <p:cNvGrpSpPr/>
          <p:nvPr/>
        </p:nvGrpSpPr>
        <p:grpSpPr>
          <a:xfrm>
            <a:off x="0" y="0"/>
            <a:ext cx="9144000" cy="6858000"/>
            <a:chOff x="0" y="0"/>
            <a:chExt cx="9144000" cy="685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8" name="Rectangle 7">
            <a:hlinkClick r:id="rId6" action="ppaction://hlinksldjump"/>
          </p:cNvPr>
          <p:cNvSpPr/>
          <p:nvPr/>
        </p:nvSpPr>
        <p:spPr>
          <a:xfrm>
            <a:off x="4586514" y="2566306"/>
            <a:ext cx="4176486"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Doff Gloves </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perform hand hygiene.</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2" name="Rectangle 11">
            <a:hlinkClick r:id="rId7"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5" name="Rectangle 14">
            <a:hlinkClick r:id="rId8"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52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baseline="0" dirty="0" err="1" smtClean="0">
                <a:solidFill>
                  <a:schemeClr val="tx1"/>
                </a:solidFill>
                <a:effectLst/>
                <a:latin typeface="+mj-lt"/>
                <a:ea typeface="+mj-ea"/>
                <a:cs typeface="+mj-cs"/>
              </a:rPr>
              <a:t>wiped</a:t>
            </a:r>
            <a:r>
              <a:rPr lang="en-US" baseline="0" dirty="0" err="1" smtClean="0"/>
              <a:t>Doffing</a:t>
            </a:r>
            <a:r>
              <a:rPr lang="en-US" baseline="0" dirty="0" smtClean="0"/>
              <a:t> InCorrect GOWN HH Gloves</a:t>
            </a:r>
            <a:endParaRPr lang="en-US" dirty="0"/>
          </a:p>
        </p:txBody>
      </p:sp>
      <p:grpSp>
        <p:nvGrpSpPr>
          <p:cNvPr id="8" name="Group 7"/>
          <p:cNvGrpSpPr/>
          <p:nvPr/>
        </p:nvGrpSpPr>
        <p:grpSpPr>
          <a:xfrm>
            <a:off x="0" y="0"/>
            <a:ext cx="9144000" cy="6858000"/>
            <a:chOff x="0" y="0"/>
            <a:chExt cx="9144000" cy="6858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p:cNvPr>
          <p:cNvSpPr/>
          <p:nvPr/>
        </p:nvSpPr>
        <p:spPr>
          <a:xfrm>
            <a:off x="457200" y="2566306"/>
            <a:ext cx="4114800" cy="1447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Perform Hand Hygiene</a:t>
            </a:r>
            <a:endParaRPr lang="en-US" sz="3600" dirty="0">
              <a:latin typeface="Arial" panose="020B0604020202020204" pitchFamily="34" charset="0"/>
              <a:cs typeface="Arial" panose="020B0604020202020204" pitchFamily="34" charset="0"/>
            </a:endParaRPr>
          </a:p>
        </p:txBody>
      </p:sp>
      <p:sp>
        <p:nvSpPr>
          <p:cNvPr id="9" name="Rounded Rectangle 8"/>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doff your gloves.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ectangle 10">
            <a:hlinkClick r:id="rId6" action="ppaction://hlinksldjump"/>
          </p:cNvPr>
          <p:cNvSpPr/>
          <p:nvPr/>
        </p:nvSpPr>
        <p:spPr>
          <a:xfrm>
            <a:off x="2812143" y="762000"/>
            <a:ext cx="3505200" cy="1066800"/>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Start over</a:t>
            </a:r>
            <a:endParaRPr lang="en-US" sz="3600" dirty="0">
              <a:latin typeface="Arial" panose="020B0604020202020204" pitchFamily="34" charset="0"/>
              <a:cs typeface="Arial" panose="020B0604020202020204" pitchFamily="34" charset="0"/>
            </a:endParaRPr>
          </a:p>
        </p:txBody>
      </p:sp>
      <p:sp>
        <p:nvSpPr>
          <p:cNvPr id="14" name="Rectangle 13">
            <a:hlinkClick r:id="rId7" action="ppaction://hlinksldjump"/>
          </p:cNvPr>
          <p:cNvSpPr/>
          <p:nvPr/>
        </p:nvSpPr>
        <p:spPr>
          <a:xfrm>
            <a:off x="4608284" y="4048576"/>
            <a:ext cx="4154715" cy="1285423"/>
          </a:xfrm>
          <a:prstGeom prst="rect">
            <a:avLst/>
          </a:prstGeom>
          <a:solidFill>
            <a:srgbClr val="005CB9">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Try Exit Door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584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solidFill>
                  <a:schemeClr val="bg1"/>
                </a:solidFill>
              </a:rPr>
              <a:t>WipedDoffing</a:t>
            </a:r>
            <a:r>
              <a:rPr lang="en-US" baseline="0" dirty="0" smtClean="0">
                <a:solidFill>
                  <a:schemeClr val="bg1"/>
                </a:solidFill>
              </a:rPr>
              <a:t> FAILED CAMERA1</a:t>
            </a:r>
            <a:endParaRPr lang="en-US" dirty="0">
              <a:solidFill>
                <a:schemeClr val="bg1"/>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try the door. Unfortunately it is still locked. The camera speaker turns on and says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1789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solidFill>
                  <a:schemeClr val="bg1"/>
                </a:solidFill>
              </a:rPr>
              <a:t>wipedDoffing</a:t>
            </a:r>
            <a:r>
              <a:rPr lang="en-US" baseline="0" dirty="0" smtClean="0">
                <a:solidFill>
                  <a:schemeClr val="bg1"/>
                </a:solidFill>
              </a:rPr>
              <a:t> FAILED CAMERA2</a:t>
            </a:r>
            <a:endParaRPr lang="en-US" dirty="0">
              <a:solidFill>
                <a:schemeClr val="bg1"/>
              </a:solidFill>
            </a:endParaRPr>
          </a:p>
        </p:txBody>
      </p:sp>
      <p:grpSp>
        <p:nvGrpSpPr>
          <p:cNvPr id="6" name="Group 5"/>
          <p:cNvGrpSpPr/>
          <p:nvPr/>
        </p:nvGrpSpPr>
        <p:grpSpPr>
          <a:xfrm>
            <a:off x="0" y="0"/>
            <a:ext cx="9144000" cy="6858000"/>
            <a:chOff x="0" y="0"/>
            <a:chExt cx="9144000" cy="6858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04800" y="4800600"/>
            <a:ext cx="8686800" cy="1905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dobe Ming Std L" pitchFamily="18" charset="-128"/>
                <a:ea typeface="Adobe Ming Std L" pitchFamily="18" charset="-128"/>
              </a:rPr>
              <a:t>“Incorrect doffing procedure detected. Please refer to doffing poster and doff PPE in correct order and with proper hand hygiene between each step.”</a:t>
            </a:r>
            <a:endParaRPr lang="en-US" sz="2400" dirty="0">
              <a:latin typeface="Adobe Ming Std L" pitchFamily="18" charset="-128"/>
              <a:ea typeface="Adobe Ming Std L" pitchFamily="18" charset="-128"/>
            </a:endParaRPr>
          </a:p>
          <a:p>
            <a:pPr algn="ctr"/>
            <a:r>
              <a:rPr lang="en-US" sz="1600" dirty="0">
                <a:latin typeface="Adobe Ming Std L" pitchFamily="18" charset="-128"/>
                <a:ea typeface="Adobe Ming Std L" pitchFamily="18" charset="-128"/>
              </a:rPr>
              <a:t> </a:t>
            </a:r>
            <a:endParaRPr lang="en-US" sz="12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5202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err="1" smtClean="0">
                <a:solidFill>
                  <a:schemeClr val="bg1"/>
                </a:solidFill>
              </a:rPr>
              <a:t>wipedDoffing</a:t>
            </a:r>
            <a:r>
              <a:rPr lang="en-US" baseline="0" dirty="0" smtClean="0">
                <a:solidFill>
                  <a:schemeClr val="bg1"/>
                </a:solidFill>
              </a:rPr>
              <a:t> FAILED CAMERA3</a:t>
            </a:r>
            <a:endParaRPr lang="en-US" dirty="0">
              <a:solidFill>
                <a:schemeClr val="bg1"/>
              </a:solidFill>
            </a:endParaRPr>
          </a:p>
        </p:txBody>
      </p:sp>
      <p:grpSp>
        <p:nvGrpSpPr>
          <p:cNvPr id="7" name="Group 6"/>
          <p:cNvGrpSpPr/>
          <p:nvPr/>
        </p:nvGrpSpPr>
        <p:grpSpPr>
          <a:xfrm>
            <a:off x="0" y="0"/>
            <a:ext cx="9144000" cy="6858000"/>
            <a:chOff x="0" y="0"/>
            <a:chExt cx="9144000" cy="68580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0"/>
              <a:ext cx="1143000" cy="1143000"/>
            </a:xfrm>
            <a:prstGeom prst="rect">
              <a:avLst/>
            </a:prstGeom>
          </p:spPr>
        </p:pic>
      </p:grpSp>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Shoot! I must have not followed the correct doffing procedure…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a:hlinkClick r:id="rId5" action="ppaction://hlinksldjump"/>
          </p:cNvPr>
          <p:cNvSpPr/>
          <p:nvPr/>
        </p:nvSpPr>
        <p:spPr>
          <a:xfrm>
            <a:off x="2057400" y="1295400"/>
            <a:ext cx="5029200" cy="2514600"/>
          </a:xfrm>
          <a:prstGeom prst="rect">
            <a:avLst/>
          </a:prstGeom>
          <a:solidFill>
            <a:srgbClr val="005CB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latin typeface="Arial" panose="020B0604020202020204" pitchFamily="34" charset="0"/>
                <a:cs typeface="Arial" panose="020B0604020202020204" pitchFamily="34" charset="0"/>
              </a:rPr>
              <a:t>Try Again</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17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Success! 1</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8"/>
          <p:cNvSpPr/>
          <p:nvPr/>
        </p:nvSpPr>
        <p:spPr>
          <a:xfrm>
            <a:off x="221343" y="4953000"/>
            <a:ext cx="8686800" cy="1676400"/>
          </a:xfrm>
          <a:prstGeom prst="roundRect">
            <a:avLst/>
          </a:prstGeom>
          <a:solidFill>
            <a:srgbClr val="005CB9">
              <a:alpha val="5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dobe Ming Std L" pitchFamily="18" charset="-128"/>
                <a:ea typeface="Adobe Ming Std L" pitchFamily="18" charset="-128"/>
              </a:rPr>
              <a:t>“Correct PPE and doffing procedure detected. The door is now unlocked for 15 seconds”</a:t>
            </a:r>
          </a:p>
          <a:p>
            <a:pPr algn="ctr"/>
            <a:r>
              <a:rPr lang="en-US" sz="2000" dirty="0" smtClean="0">
                <a:latin typeface="Adobe Ming Std L" pitchFamily="18" charset="-128"/>
                <a:ea typeface="Adobe Ming Std L" pitchFamily="18" charset="-128"/>
              </a:rPr>
              <a:t> </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28865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Outdoor Greater text</a:t>
            </a:r>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79943" cy="6858000"/>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0604" y="2895600"/>
            <a:ext cx="457200" cy="457200"/>
          </a:xfrm>
          <a:prstGeom prst="rect">
            <a:avLst/>
          </a:prstGeom>
        </p:spPr>
      </p:pic>
      <p:sp>
        <p:nvSpPr>
          <p:cNvPr id="15" name="Rounded Rectangle 14"/>
          <p:cNvSpPr/>
          <p:nvPr/>
        </p:nvSpPr>
        <p:spPr>
          <a:xfrm>
            <a:off x="228600" y="4383657"/>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After you enter the front doors you are greeted by another set of doors.</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Uh oh. They’re locked. You shout out “Hello!” and give the door a hard knock, but nobody answers.</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8938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Success! 2</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p:nvSpPr>
        <p:spPr>
          <a:xfrm>
            <a:off x="228600" y="5410200"/>
            <a:ext cx="8686800" cy="135853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hurry out the door and out the main exit outside, the cream in hand everyone that has been infected with the tree virus can be cured!</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20126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Success! 3</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p:nvSpPr>
        <p:spPr>
          <a:xfrm>
            <a:off x="228600" y="3099706"/>
            <a:ext cx="8686800" cy="3669033"/>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You deliver the cream to the local hospital who are able to use it to treat those patients infected with the virus!</a:t>
            </a: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Everyone thanks you repeatedly for ensuring the hard work of the team that created the cream didn’t spoil in the fridge!</a:t>
            </a:r>
          </a:p>
          <a:p>
            <a:pPr algn="ctr"/>
            <a:endParaRPr lang="en-US" sz="2400" dirty="0">
              <a:latin typeface="Arial" panose="020B0604020202020204" pitchFamily="34" charset="0"/>
              <a:ea typeface="Yu Gothic UI" panose="020B0500000000000000" pitchFamily="34" charset="-128"/>
              <a:cs typeface="Arial" panose="020B0604020202020204" pitchFamily="34" charset="0"/>
            </a:endParaRP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You are the hero!</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722088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Congratulations</a:t>
            </a:r>
            <a:endParaRPr lang="en-US" dirty="0"/>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999" cy="6858000"/>
          </a:xfrm>
        </p:spPr>
      </p:pic>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2400" y="2171700"/>
            <a:ext cx="8686800" cy="2590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Congratulations! You have successfully saved the cream from expiring in the lab and saved everyone who was infected with the virus!</a:t>
            </a:r>
            <a:endParaRPr lang="en-US" sz="24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743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Thanks</a:t>
            </a:r>
            <a:endParaRPr lang="en-US" dirty="0"/>
          </a:p>
        </p:txBody>
      </p:sp>
      <p:sp>
        <p:nvSpPr>
          <p:cNvPr id="10" name="Rectangle 9"/>
          <p:cNvSpPr/>
          <p:nvPr/>
        </p:nvSpPr>
        <p:spPr>
          <a:xfrm>
            <a:off x="1545771" y="3099706"/>
            <a:ext cx="3018972" cy="15729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999" cy="6858000"/>
          </a:xfrm>
        </p:spPr>
      </p:pic>
      <p:sp>
        <p:nvSpPr>
          <p:cNvPr id="6" name="Rounded Rectangle 5"/>
          <p:cNvSpPr/>
          <p:nvPr/>
        </p:nvSpPr>
        <p:spPr>
          <a:xfrm>
            <a:off x="259443" y="2171700"/>
            <a:ext cx="8610600" cy="2590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Thanks for playing!</a:t>
            </a:r>
          </a:p>
          <a:p>
            <a:pPr algn="ctr"/>
            <a:r>
              <a:rPr lang="en-US" sz="3200" dirty="0" smtClean="0">
                <a:latin typeface="Arial" panose="020B0604020202020204" pitchFamily="34" charset="0"/>
                <a:ea typeface="Yu Gothic UI" panose="020B0500000000000000" pitchFamily="34" charset="-128"/>
                <a:cs typeface="Arial" panose="020B0604020202020204" pitchFamily="34" charset="0"/>
              </a:rPr>
              <a:t>Feel free to share with your colleagues if you enjoyed the experience!</a:t>
            </a:r>
            <a:endParaRPr lang="en-US" sz="3200" dirty="0">
              <a:latin typeface="Arial" panose="020B0604020202020204" pitchFamily="34" charset="0"/>
              <a:ea typeface="Yu Gothic UI" panose="020B0500000000000000" pitchFamily="34" charset="-128"/>
              <a:cs typeface="Arial" panose="020B0604020202020204" pitchFamily="34" charset="0"/>
            </a:endParaRPr>
          </a:p>
          <a:p>
            <a:pPr algn="ctr"/>
            <a:r>
              <a:rPr lang="en-US" sz="3200" dirty="0" smtClean="0">
                <a:latin typeface="Arial" panose="020B0604020202020204" pitchFamily="34" charset="0"/>
                <a:ea typeface="Yu Gothic UI" panose="020B0500000000000000" pitchFamily="34" charset="-128"/>
                <a:cs typeface="Arial" panose="020B0604020202020204" pitchFamily="34" charset="0"/>
              </a:rPr>
              <a:t>If you have any feedback you can contact: hand.hygiene@ahs.ca</a:t>
            </a:r>
            <a:endParaRPr lang="en-US" sz="24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0197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Outdoor Greater text 2</a:t>
            </a:r>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79943" cy="6858000"/>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0604" y="2895600"/>
            <a:ext cx="457200" cy="457200"/>
          </a:xfrm>
          <a:prstGeom prst="rect">
            <a:avLst/>
          </a:prstGeom>
        </p:spPr>
      </p:pic>
      <p:sp>
        <p:nvSpPr>
          <p:cNvPr id="15" name="Rounded Rectangle 14"/>
          <p:cNvSpPr/>
          <p:nvPr/>
        </p:nvSpPr>
        <p:spPr>
          <a:xfrm>
            <a:off x="228600" y="44196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You notice on the wall beside the door, is a small keypad - it looks like the door needs a code to be opened.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Why didn’t Fauna tell you the passcode?! You suppose she didn’t think of it, to be fair she was probably panicking since she is likely a tree by now…</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You try kicking down the door, but it’s incredibly sturdy.</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329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Outdoor Greater text 2</a:t>
            </a:r>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79943" cy="6858000"/>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0604" y="2895600"/>
            <a:ext cx="457200" cy="457200"/>
          </a:xfrm>
          <a:prstGeom prst="rect">
            <a:avLst/>
          </a:prstGeom>
        </p:spPr>
      </p:pic>
      <p:sp>
        <p:nvSpPr>
          <p:cNvPr id="15" name="Rounded Rectangle 14"/>
          <p:cNvSpPr/>
          <p:nvPr/>
        </p:nvSpPr>
        <p:spPr>
          <a:xfrm>
            <a:off x="228600" y="3886200"/>
            <a:ext cx="8686800" cy="2819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Think, think, think!</a:t>
            </a:r>
          </a:p>
          <a:p>
            <a:pPr algn="ctr"/>
            <a:endParaRPr lang="en-US" sz="1100" dirty="0">
              <a:latin typeface="Arial" panose="020B0604020202020204" pitchFamily="34" charset="0"/>
              <a:ea typeface="Yu Gothic UI" panose="020B0500000000000000" pitchFamily="34" charset="-128"/>
              <a:cs typeface="Arial" panose="020B0604020202020204" pitchFamily="34" charset="0"/>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Wait, you remember Fauna telling you that the laboratory changes the passcode every week and to get in they need to solve this week’s puzzle (Or have a colleague help you out). Let’s try looking around for clues, maybe you can figure it out, if Fauna can do it, you can! </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1200" dirty="0" smtClean="0">
                <a:latin typeface="Arial" panose="020B0604020202020204" pitchFamily="34" charset="0"/>
                <a:ea typeface="Yu Gothic UI" panose="020B0500000000000000" pitchFamily="34" charset="-128"/>
                <a:cs typeface="Arial" panose="020B0604020202020204" pitchFamily="34" charset="0"/>
              </a:rPr>
              <a:t>(When this dialogue box disappears try clicking on objects in the room!)</a:t>
            </a:r>
            <a:endParaRPr lang="en-US" sz="12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4838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Outdoor Greater clickable</a:t>
            </a:r>
            <a:endParaRPr lang="en-US" dirty="0"/>
          </a:p>
        </p:txBody>
      </p:sp>
      <p:pic>
        <p:nvPicPr>
          <p:cNvPr id="11" name="Content Placeholder 10">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79943" cy="6858000"/>
          </a:xfrm>
        </p:spPr>
      </p:pic>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496684"/>
            <a:ext cx="3985404" cy="1981200"/>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0604" y="2895600"/>
            <a:ext cx="457200" cy="457200"/>
          </a:xfrm>
          <a:prstGeom prst="rect">
            <a:avLst/>
          </a:prstGeom>
        </p:spPr>
      </p:pic>
      <p:pic>
        <p:nvPicPr>
          <p:cNvPr id="4" name="Picture 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1000" y="190500"/>
            <a:ext cx="4658432" cy="6134100"/>
          </a:xfrm>
          <a:prstGeom prst="rect">
            <a:avLst/>
          </a:prstGeom>
        </p:spPr>
      </p:pic>
    </p:spTree>
    <p:extLst>
      <p:ext uri="{BB962C8B-B14F-4D97-AF65-F5344CB8AC3E}">
        <p14:creationId xmlns:p14="http://schemas.microsoft.com/office/powerpoint/2010/main" val="420339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 zoom Intro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 y="3178536"/>
            <a:ext cx="1527910" cy="20792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371600"/>
            <a:ext cx="2057400" cy="17017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02" y="1371600"/>
            <a:ext cx="2111398" cy="16462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1" y="1447800"/>
            <a:ext cx="2209800" cy="17307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913" y="1446318"/>
            <a:ext cx="2043836" cy="160168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4343400"/>
            <a:ext cx="1314091" cy="1314091"/>
          </a:xfrm>
          <a:prstGeom prst="rect">
            <a:avLst/>
          </a:prstGeom>
        </p:spPr>
      </p:pic>
      <p:sp>
        <p:nvSpPr>
          <p:cNvPr id="11" name="Rounded Rectangle 10"/>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Looking closer at the wall there are 4 posters in a row, and one more below it to the left.</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1400" dirty="0" smtClean="0">
                <a:latin typeface="Arial" panose="020B0604020202020204" pitchFamily="34" charset="0"/>
                <a:ea typeface="Yu Gothic UI" panose="020B0500000000000000" pitchFamily="34" charset="-128"/>
                <a:cs typeface="Arial" panose="020B0604020202020204" pitchFamily="34" charset="0"/>
              </a:rPr>
              <a:t>(Clicking on some objects allows you to take a closer look and can sometimes give hints!)</a:t>
            </a:r>
          </a:p>
          <a:p>
            <a:pPr algn="ctr"/>
            <a:r>
              <a:rPr lang="en-US" sz="1400" dirty="0" smtClean="0">
                <a:latin typeface="Arial" panose="020B0604020202020204" pitchFamily="34" charset="0"/>
                <a:ea typeface="Yu Gothic UI" panose="020B0500000000000000" pitchFamily="34" charset="-128"/>
                <a:cs typeface="Arial" panose="020B0604020202020204" pitchFamily="34" charset="0"/>
              </a:rPr>
              <a:t>Note: Sometimes when a dialogue box is open (Like this one)  you will not be able to select an object until the dialogue box is gone. Click anywhere to remove this dialogue box, then try clicking on one of the posters.</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80457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Garamond" panose="02020404030301010803" pitchFamily="18" charset="0"/>
              </a:rPr>
              <a:t>Instructions</a:t>
            </a:r>
            <a:endParaRPr lang="en-US" sz="54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latin typeface="Garamond" panose="02020404030301010803" pitchFamily="18" charset="0"/>
                <a:cs typeface="Arial" panose="020B0604020202020204" pitchFamily="34" charset="0"/>
              </a:rPr>
              <a:t>Welcome to the first Virtual IPC escape room! Before we begin lets discuss some rules:</a:t>
            </a:r>
          </a:p>
          <a:p>
            <a:pPr lvl="1"/>
            <a:r>
              <a:rPr lang="en-US" sz="2000" dirty="0" smtClean="0">
                <a:latin typeface="Garamond" panose="02020404030301010803" pitchFamily="18" charset="0"/>
                <a:cs typeface="Arial" panose="020B0604020202020204" pitchFamily="34" charset="0"/>
              </a:rPr>
              <a:t>You will only need the mouse and left click button to complete this escape room</a:t>
            </a:r>
          </a:p>
          <a:p>
            <a:pPr lvl="1"/>
            <a:r>
              <a:rPr lang="en-US" sz="2000" dirty="0" smtClean="0">
                <a:latin typeface="Garamond" panose="02020404030301010803" pitchFamily="18" charset="0"/>
                <a:cs typeface="Arial" panose="020B0604020202020204" pitchFamily="34" charset="0"/>
              </a:rPr>
              <a:t>DO NOT use the keyboard or “Right Click” as this can break the game</a:t>
            </a:r>
          </a:p>
          <a:p>
            <a:pPr lvl="1"/>
            <a:r>
              <a:rPr lang="en-US" sz="2000" dirty="0" smtClean="0">
                <a:latin typeface="Garamond" panose="02020404030301010803" pitchFamily="18" charset="0"/>
                <a:cs typeface="Arial" panose="020B0604020202020204" pitchFamily="34" charset="0"/>
              </a:rPr>
              <a:t>If there is dialogue on the screen, you may need to click to progress.</a:t>
            </a:r>
          </a:p>
          <a:p>
            <a:pPr lvl="1"/>
            <a:r>
              <a:rPr lang="en-US" sz="2000" dirty="0" smtClean="0">
                <a:latin typeface="Garamond" panose="02020404030301010803" pitchFamily="18" charset="0"/>
                <a:cs typeface="Arial" panose="020B0604020202020204" pitchFamily="34" charset="0"/>
              </a:rPr>
              <a:t>If you need to take a break you can press “ESC” on your keyboard, then make note of what slide is highlighted. When you want to continue, select the slide you ended at and hold down the shift key, </a:t>
            </a:r>
          </a:p>
          <a:p>
            <a:pPr marL="457200" lvl="1" indent="0">
              <a:buNone/>
            </a:pPr>
            <a:r>
              <a:rPr lang="en-US" sz="2000" dirty="0">
                <a:latin typeface="Garamond" panose="02020404030301010803" pitchFamily="18" charset="0"/>
                <a:cs typeface="Arial" panose="020B0604020202020204" pitchFamily="34" charset="0"/>
              </a:rPr>
              <a:t> </a:t>
            </a:r>
            <a:r>
              <a:rPr lang="en-US" sz="2000" dirty="0" smtClean="0">
                <a:latin typeface="Garamond" panose="02020404030301010803" pitchFamily="18" charset="0"/>
                <a:cs typeface="Arial" panose="020B0604020202020204" pitchFamily="34" charset="0"/>
              </a:rPr>
              <a:t>    then press the F5 key</a:t>
            </a:r>
          </a:p>
          <a:p>
            <a:pPr marL="457200" lvl="1" indent="0">
              <a:buNone/>
            </a:pPr>
            <a:endParaRPr lang="en-US" sz="2000" dirty="0">
              <a:latin typeface="Adobe Garamond Pro" pitchFamily="18" charset="0"/>
            </a:endParaRPr>
          </a:p>
        </p:txBody>
      </p:sp>
      <p:sp>
        <p:nvSpPr>
          <p:cNvPr id="4" name="Oval 3">
            <a:hlinkClick r:id="rId2" action="ppaction://hlinksldjump"/>
          </p:cNvPr>
          <p:cNvSpPr/>
          <p:nvPr/>
        </p:nvSpPr>
        <p:spPr>
          <a:xfrm>
            <a:off x="6172200" y="5181600"/>
            <a:ext cx="2590800" cy="1524000"/>
          </a:xfrm>
          <a:prstGeom prst="ellipse">
            <a:avLst/>
          </a:prstGeom>
          <a:solidFill>
            <a:srgbClr val="005CB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Palatino Linotype" panose="02040502050505030304" pitchFamily="18" charset="0"/>
                <a:ea typeface="Yu Gothic UI" panose="020B0500000000000000" pitchFamily="34" charset="-128"/>
              </a:rPr>
              <a:t>Click Here to Continue</a:t>
            </a:r>
            <a:endParaRPr lang="en-US" sz="2400" dirty="0">
              <a:latin typeface="Palatino Linotype" panose="02040502050505030304" pitchFamily="18" charset="0"/>
              <a:ea typeface="Yu Gothic UI" panose="020B0500000000000000" pitchFamily="34" charset="-128"/>
            </a:endParaRPr>
          </a:p>
        </p:txBody>
      </p:sp>
    </p:spTree>
    <p:extLst>
      <p:ext uri="{BB962C8B-B14F-4D97-AF65-F5344CB8AC3E}">
        <p14:creationId xmlns:p14="http://schemas.microsoft.com/office/powerpoint/2010/main" val="33924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 zoom clickable</a:t>
            </a:r>
            <a:endParaRPr lang="en-US" dirty="0"/>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9" y="3178536"/>
            <a:ext cx="1527910" cy="2079264"/>
          </a:xfrm>
          <a:prstGeom prst="rect">
            <a:avLst/>
          </a:prstGeom>
        </p:spPr>
      </p:pic>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1371600"/>
            <a:ext cx="2057400" cy="1701715"/>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802" y="1371600"/>
            <a:ext cx="2111398" cy="1646252"/>
          </a:xfrm>
          <a:prstGeom prst="rect">
            <a:avLst/>
          </a:prstGeom>
        </p:spPr>
      </p:pic>
      <p:pic>
        <p:nvPicPr>
          <p:cNvPr id="8" name="Picture 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1801" y="1447800"/>
            <a:ext cx="2209800" cy="1730736"/>
          </a:xfrm>
          <a:prstGeom prst="rect">
            <a:avLst/>
          </a:prstGeom>
        </p:spPr>
      </p:pic>
      <p:pic>
        <p:nvPicPr>
          <p:cNvPr id="10" name="Picture 9">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04913" y="1446318"/>
            <a:ext cx="2043836" cy="1601682"/>
          </a:xfrm>
          <a:prstGeom prst="rect">
            <a:avLst/>
          </a:prstGeom>
        </p:spPr>
      </p:pic>
      <p:pic>
        <p:nvPicPr>
          <p:cNvPr id="12" name="Picture 11">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7384" y="4337649"/>
            <a:ext cx="1314091" cy="1314091"/>
          </a:xfrm>
          <a:prstGeom prst="rect">
            <a:avLst/>
          </a:prstGeom>
        </p:spPr>
      </p:pic>
      <p:sp>
        <p:nvSpPr>
          <p:cNvPr id="11" name="Right Arrow 10">
            <a:hlinkClick r:id="rId16" action="ppaction://hlinksldjump"/>
          </p:cNvPr>
          <p:cNvSpPr/>
          <p:nvPr/>
        </p:nvSpPr>
        <p:spPr>
          <a:xfrm>
            <a:off x="6019800" y="5257800"/>
            <a:ext cx="2514600" cy="1295400"/>
          </a:xfrm>
          <a:prstGeom prst="rightArrow">
            <a:avLst/>
          </a:prstGeom>
          <a:solidFill>
            <a:srgbClr val="005CB9">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Doors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134682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4 Moment poster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315773" y="970227"/>
            <a:ext cx="6542617" cy="4906963"/>
          </a:xfrm>
        </p:spPr>
      </p:pic>
      <p:sp>
        <p:nvSpPr>
          <p:cNvPr id="6" name="Rounded Rectangle 5"/>
          <p:cNvSpPr/>
          <p:nvPr/>
        </p:nvSpPr>
        <p:spPr>
          <a:xfrm>
            <a:off x="152400" y="5486400"/>
            <a:ext cx="8686800" cy="1143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“Your 4 Moments for Hand Hygiene” </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Hmmm is this poster trying to tell me when to clean my hands?</a:t>
            </a:r>
            <a:endParaRPr lang="en-US"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9676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a:hlinkClick r:id="rId4" action="ppaction://hlinksldjump"/>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1315773" y="970227"/>
            <a:ext cx="6542617" cy="4906963"/>
          </a:xfrm>
        </p:spPr>
      </p:pic>
      <p:sp>
        <p:nvSpPr>
          <p:cNvPr id="7" name="Right Arrow 6">
            <a:hlinkClick r:id="rId6" action="ppaction://hlinksldjump"/>
          </p:cNvPr>
          <p:cNvSpPr/>
          <p:nvPr/>
        </p:nvSpPr>
        <p:spPr>
          <a:xfrm>
            <a:off x="6615023" y="1447800"/>
            <a:ext cx="2514600" cy="1295400"/>
          </a:xfrm>
          <a:prstGeom prst="rightArrow">
            <a:avLst/>
          </a:prstGeom>
          <a:solidFill>
            <a:srgbClr val="005CB9">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12201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a:t>
            </a:r>
            <a:r>
              <a:rPr lang="en-US" baseline="0" dirty="0" smtClean="0"/>
              <a:t> poster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685800"/>
            <a:ext cx="6172200" cy="4629150"/>
          </a:xfrm>
          <a:prstGeom prst="rect">
            <a:avLst/>
          </a:prstGeom>
        </p:spPr>
      </p:pic>
      <p:sp>
        <p:nvSpPr>
          <p:cNvPr id="6" name="Rounded Rectangle 5"/>
          <p:cNvSpPr/>
          <p:nvPr/>
        </p:nvSpPr>
        <p:spPr>
          <a:xfrm>
            <a:off x="152400"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It looks like these posters in the top row are each describing a different situation.</a:t>
            </a:r>
          </a:p>
          <a:p>
            <a:pPr algn="ctr"/>
            <a:endParaRPr lang="en-US"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In this one it has a healthcare provider answering a phone, and then she puts on clean PPE (I think PPE is ‘Personal Protective Equipment’).</a:t>
            </a:r>
            <a:endParaRPr lang="en-US" sz="20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34103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685800"/>
            <a:ext cx="6172200" cy="4629150"/>
          </a:xfrm>
          <a:prstGeom prst="rect">
            <a:avLst/>
          </a:prstGeom>
        </p:spPr>
      </p:pic>
      <p:sp>
        <p:nvSpPr>
          <p:cNvPr id="7" name="Right Arrow 6">
            <a:hlinkClick r:id="rId6" action="ppaction://hlinksldjump"/>
          </p:cNvPr>
          <p:cNvSpPr/>
          <p:nvPr/>
        </p:nvSpPr>
        <p:spPr>
          <a:xfrm>
            <a:off x="5867400" y="51054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76409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a:t>
            </a:r>
            <a:r>
              <a:rPr lang="en-US" dirty="0" err="1" smtClean="0"/>
              <a:t>POster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04800"/>
            <a:ext cx="7086600" cy="5314950"/>
          </a:xfrm>
          <a:prstGeom prst="rect">
            <a:avLst/>
          </a:prstGeom>
        </p:spPr>
      </p:pic>
      <p:sp>
        <p:nvSpPr>
          <p:cNvPr id="6" name="Rounded Rectangle 5"/>
          <p:cNvSpPr/>
          <p:nvPr/>
        </p:nvSpPr>
        <p:spPr>
          <a:xfrm>
            <a:off x="152400"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This is the second poster in the top row.</a:t>
            </a:r>
          </a:p>
          <a:p>
            <a:pPr algn="ctr"/>
            <a:endParaRPr lang="en-US"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It has a healthcare </a:t>
            </a:r>
            <a:r>
              <a:rPr lang="en-US" dirty="0">
                <a:latin typeface="Arial" panose="020B0604020202020204" pitchFamily="34" charset="0"/>
                <a:ea typeface="Yu Gothic UI" panose="020B0500000000000000" pitchFamily="34" charset="-128"/>
                <a:cs typeface="Arial" panose="020B0604020202020204" pitchFamily="34" charset="0"/>
              </a:rPr>
              <a:t>p</a:t>
            </a:r>
            <a:r>
              <a:rPr lang="en-US" dirty="0" smtClean="0">
                <a:latin typeface="Arial" panose="020B0604020202020204" pitchFamily="34" charset="0"/>
                <a:ea typeface="Yu Gothic UI" panose="020B0500000000000000" pitchFamily="34" charset="-128"/>
                <a:cs typeface="Arial" panose="020B0604020202020204" pitchFamily="34" charset="0"/>
              </a:rPr>
              <a:t>rovider on the telephone, and then they are putting a blood pressure cuff on a patient to take their vital signs.</a:t>
            </a:r>
          </a:p>
          <a:p>
            <a:pPr algn="ctr"/>
            <a:endParaRPr lang="en-US"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I wonder how the top row relates to each other?</a:t>
            </a:r>
            <a:endParaRPr lang="en-US" sz="20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88391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4800"/>
            <a:ext cx="7086600" cy="5314950"/>
          </a:xfrm>
          <a:prstGeom prst="rect">
            <a:avLst/>
          </a:prstGeom>
        </p:spPr>
      </p:pic>
      <p:sp>
        <p:nvSpPr>
          <p:cNvPr id="7" name="Right Arrow 6">
            <a:hlinkClick r:id="rId6" action="ppaction://hlinksldjump"/>
          </p:cNvPr>
          <p:cNvSpPr/>
          <p:nvPr/>
        </p:nvSpPr>
        <p:spPr>
          <a:xfrm>
            <a:off x="5867400" y="51054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218840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a:t>
            </a:r>
            <a:r>
              <a:rPr lang="en-US" dirty="0" err="1" smtClean="0"/>
              <a:t>POster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66700"/>
            <a:ext cx="6705600" cy="5029200"/>
          </a:xfrm>
          <a:prstGeom prst="rect">
            <a:avLst/>
          </a:prstGeom>
        </p:spPr>
      </p:pic>
      <p:sp>
        <p:nvSpPr>
          <p:cNvPr id="6" name="Rounded Rectangle 5"/>
          <p:cNvSpPr/>
          <p:nvPr/>
        </p:nvSpPr>
        <p:spPr>
          <a:xfrm>
            <a:off x="152400" y="5029200"/>
            <a:ext cx="8686800" cy="16002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This is the third poster in the row. It looks like the healthcare provider was contacting a patient’s bed linens, dropped them in a soiled linen bag, and then went to talk on the telephone. </a:t>
            </a:r>
          </a:p>
        </p:txBody>
      </p:sp>
    </p:spTree>
    <p:extLst>
      <p:ext uri="{BB962C8B-B14F-4D97-AF65-F5344CB8AC3E}">
        <p14:creationId xmlns:p14="http://schemas.microsoft.com/office/powerpoint/2010/main" val="2919003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66700"/>
            <a:ext cx="6705600" cy="5029200"/>
          </a:xfrm>
          <a:prstGeom prst="rect">
            <a:avLst/>
          </a:prstGeom>
        </p:spPr>
      </p:pic>
      <p:sp>
        <p:nvSpPr>
          <p:cNvPr id="7" name="Right Arrow 6">
            <a:hlinkClick r:id="rId6" action="ppaction://hlinksldjump"/>
          </p:cNvPr>
          <p:cNvSpPr/>
          <p:nvPr/>
        </p:nvSpPr>
        <p:spPr>
          <a:xfrm>
            <a:off x="5867400" y="51054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6633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Fourth Poster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283234"/>
            <a:ext cx="6908800" cy="5181600"/>
          </a:xfrm>
          <a:prstGeom prst="rect">
            <a:avLst/>
          </a:prstGeom>
        </p:spPr>
      </p:pic>
      <p:sp>
        <p:nvSpPr>
          <p:cNvPr id="6" name="Rounded Rectangle 5"/>
          <p:cNvSpPr/>
          <p:nvPr/>
        </p:nvSpPr>
        <p:spPr>
          <a:xfrm>
            <a:off x="152400" y="5029200"/>
            <a:ext cx="8686800" cy="16002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This is the fourth and last poster in the row…</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In this one a healthcare provider has contact with a urine sample (Gross! But at least they have gloves on…)</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Then they take off their gloves and put them in the trash.</a:t>
            </a:r>
          </a:p>
        </p:txBody>
      </p:sp>
    </p:spTree>
    <p:extLst>
      <p:ext uri="{BB962C8B-B14F-4D97-AF65-F5344CB8AC3E}">
        <p14:creationId xmlns:p14="http://schemas.microsoft.com/office/powerpoint/2010/main" val="300911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Tips</a:t>
            </a:r>
            <a:endParaRPr lang="en-US" sz="6000" dirty="0">
              <a:latin typeface="Garamond" panose="02020404030301010803" pitchFamily="18" charset="0"/>
            </a:endParaRP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endParaRPr lang="en-US" sz="2400" dirty="0" smtClean="0">
              <a:latin typeface="Adobe Garamond Pro" pitchFamily="18" charset="0"/>
            </a:endParaRPr>
          </a:p>
          <a:p>
            <a:pPr>
              <a:buFont typeface="Wingdings" panose="05000000000000000000" pitchFamily="2" charset="2"/>
              <a:buChar char="q"/>
            </a:pPr>
            <a:r>
              <a:rPr lang="en-US" sz="2400" dirty="0" smtClean="0">
                <a:latin typeface="Garamond" panose="02020404030301010803" pitchFamily="18" charset="0"/>
              </a:rPr>
              <a:t>Where you click matters, and some objects can be interacted with by clicking on them</a:t>
            </a:r>
          </a:p>
          <a:p>
            <a:pPr>
              <a:buFont typeface="Wingdings" panose="05000000000000000000" pitchFamily="2" charset="2"/>
              <a:buChar char="q"/>
            </a:pPr>
            <a:r>
              <a:rPr lang="en-US" sz="2400" dirty="0" smtClean="0">
                <a:latin typeface="Garamond" panose="02020404030301010803" pitchFamily="18" charset="0"/>
              </a:rPr>
              <a:t>Generally, clicking on specific objects requires the dialogue box be closed</a:t>
            </a:r>
          </a:p>
          <a:p>
            <a:pPr>
              <a:buFont typeface="Wingdings" panose="05000000000000000000" pitchFamily="2" charset="2"/>
              <a:buChar char="q"/>
            </a:pPr>
            <a:r>
              <a:rPr lang="en-US" sz="2400" dirty="0" smtClean="0">
                <a:latin typeface="Garamond" panose="02020404030301010803" pitchFamily="18" charset="0"/>
              </a:rPr>
              <a:t>There is no guessing required in this game, so look around for clues as to what the answers or codes might be</a:t>
            </a:r>
          </a:p>
          <a:p>
            <a:pPr>
              <a:buFont typeface="Wingdings" panose="05000000000000000000" pitchFamily="2" charset="2"/>
              <a:buChar char="q"/>
            </a:pPr>
            <a:r>
              <a:rPr lang="en-US" sz="2400" dirty="0" smtClean="0">
                <a:latin typeface="Garamond" panose="02020404030301010803" pitchFamily="18" charset="0"/>
              </a:rPr>
              <a:t>No outside knowledge is required, you do not need to search outside of this PowerPoint for an answer, if there is information you need to know, it can be found within the escape room</a:t>
            </a:r>
            <a:endParaRPr lang="en-US" sz="2400" dirty="0">
              <a:latin typeface="Garamond" panose="02020404030301010803" pitchFamily="18" charset="0"/>
            </a:endParaRPr>
          </a:p>
          <a:p>
            <a:pPr>
              <a:buFont typeface="Wingdings" panose="05000000000000000000" pitchFamily="2" charset="2"/>
              <a:buChar char="q"/>
            </a:pPr>
            <a:r>
              <a:rPr lang="en-US" sz="2400" dirty="0" smtClean="0">
                <a:latin typeface="Garamond" panose="02020404030301010803" pitchFamily="18" charset="0"/>
              </a:rPr>
              <a:t>If you get stuck, try asking for help sometimes a fresh pair of eyes is all you need!</a:t>
            </a:r>
          </a:p>
          <a:p>
            <a:pPr>
              <a:buFont typeface="Wingdings" panose="05000000000000000000" pitchFamily="2" charset="2"/>
              <a:buChar char="q"/>
            </a:pPr>
            <a:endParaRPr lang="en-US" sz="2800" dirty="0" smtClean="0">
              <a:latin typeface="Adobe Garamond Pro" pitchFamily="18" charset="0"/>
            </a:endParaRPr>
          </a:p>
        </p:txBody>
      </p:sp>
      <p:sp>
        <p:nvSpPr>
          <p:cNvPr id="4" name="Oval 3">
            <a:hlinkClick r:id="rId2" action="ppaction://hlinksldjump"/>
          </p:cNvPr>
          <p:cNvSpPr/>
          <p:nvPr/>
        </p:nvSpPr>
        <p:spPr>
          <a:xfrm>
            <a:off x="6248400" y="76200"/>
            <a:ext cx="2743200" cy="1676400"/>
          </a:xfrm>
          <a:prstGeom prst="ellipse">
            <a:avLst/>
          </a:prstGeom>
          <a:solidFill>
            <a:srgbClr val="005CB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Palatino Linotype" panose="02040502050505030304" pitchFamily="18" charset="0"/>
                <a:ea typeface="Yu Gothic UI" panose="020B0500000000000000" pitchFamily="34" charset="-128"/>
              </a:rPr>
              <a:t>Click Here to Continue</a:t>
            </a:r>
            <a:endParaRPr lang="en-US" sz="2400" dirty="0">
              <a:latin typeface="Palatino Linotype" panose="02040502050505030304" pitchFamily="18" charset="0"/>
              <a:ea typeface="Yu Gothic UI" panose="020B0500000000000000" pitchFamily="34" charset="-128"/>
            </a:endParaRPr>
          </a:p>
        </p:txBody>
      </p:sp>
    </p:spTree>
    <p:extLst>
      <p:ext uri="{BB962C8B-B14F-4D97-AF65-F5344CB8AC3E}">
        <p14:creationId xmlns:p14="http://schemas.microsoft.com/office/powerpoint/2010/main" val="1313129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283234"/>
            <a:ext cx="6908800" cy="5181600"/>
          </a:xfrm>
          <a:prstGeom prst="rect">
            <a:avLst/>
          </a:prstGeom>
        </p:spPr>
      </p:pic>
      <p:sp>
        <p:nvSpPr>
          <p:cNvPr id="6" name="Rounded Rectangle 5"/>
          <p:cNvSpPr/>
          <p:nvPr/>
        </p:nvSpPr>
        <p:spPr>
          <a:xfrm>
            <a:off x="152400" y="5029200"/>
            <a:ext cx="8686800" cy="16002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I would probably clean my hands after if I was </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handling urine, even with gloves on…….  Wait, is cleaning your hands how these are connected?</a:t>
            </a:r>
          </a:p>
        </p:txBody>
      </p:sp>
    </p:spTree>
    <p:extLst>
      <p:ext uri="{BB962C8B-B14F-4D97-AF65-F5344CB8AC3E}">
        <p14:creationId xmlns:p14="http://schemas.microsoft.com/office/powerpoint/2010/main" val="386748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00" y="283234"/>
            <a:ext cx="6908800" cy="5181600"/>
          </a:xfrm>
          <a:prstGeom prst="rect">
            <a:avLst/>
          </a:prstGeom>
        </p:spPr>
      </p:pic>
      <p:sp>
        <p:nvSpPr>
          <p:cNvPr id="7" name="Right Arrow 6">
            <a:hlinkClick r:id="rId6" action="ppaction://hlinksldjump"/>
          </p:cNvPr>
          <p:cNvSpPr/>
          <p:nvPr/>
        </p:nvSpPr>
        <p:spPr>
          <a:xfrm>
            <a:off x="5867400" y="51054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Back to Posters</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46334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66700"/>
            <a:ext cx="6705600" cy="5029200"/>
          </a:xfrm>
          <a:prstGeom prst="rect">
            <a:avLst/>
          </a:prstGeom>
        </p:spPr>
      </p:pic>
      <p:sp>
        <p:nvSpPr>
          <p:cNvPr id="6" name="Rounded Rectangle 5"/>
          <p:cNvSpPr/>
          <p:nvPr/>
        </p:nvSpPr>
        <p:spPr>
          <a:xfrm>
            <a:off x="152400" y="5029200"/>
            <a:ext cx="8686800" cy="16002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Hmm….. how do each of these pictures connect with the 4 moments of hand hygiene? Are each of these supposed to represent a time a healthcare worker is supposed to clean their hands? How do I get a code out of that…</a:t>
            </a:r>
          </a:p>
        </p:txBody>
      </p:sp>
    </p:spTree>
    <p:extLst>
      <p:ext uri="{BB962C8B-B14F-4D97-AF65-F5344CB8AC3E}">
        <p14:creationId xmlns:p14="http://schemas.microsoft.com/office/powerpoint/2010/main" val="72673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Door text</a:t>
            </a:r>
            <a:endParaRPr lang="en-US" dirty="0"/>
          </a:p>
        </p:txBody>
      </p:sp>
      <p:pic>
        <p:nvPicPr>
          <p:cNvPr id="11" name="Content Placeholder 10">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79943" cy="6858000"/>
          </a:xfr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604" y="2895600"/>
            <a:ext cx="457200" cy="457200"/>
          </a:xfrm>
          <a:prstGeom prst="rect">
            <a:avLst/>
          </a:prstGeom>
        </p:spPr>
      </p:pic>
      <p:sp>
        <p:nvSpPr>
          <p:cNvPr id="7" name="Rounded Rectangle 6">
            <a:hlinkClick r:id="rId2" action="ppaction://hlinksldjump"/>
          </p:cNvPr>
          <p:cNvSpPr/>
          <p:nvPr/>
        </p:nvSpPr>
        <p:spPr>
          <a:xfrm>
            <a:off x="228600" y="44196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2000" dirty="0" smtClean="0">
                <a:latin typeface="Arial" panose="020B0604020202020204" pitchFamily="34" charset="0"/>
                <a:cs typeface="Arial" panose="020B0604020202020204" pitchFamily="34" charset="0"/>
              </a:rPr>
              <a:t>You try the door, giving it a hard push and pull. Unfortunately it is still locked, however while doing so you notice a small black keypad to the left of the door, maybe this is how I can unlock the door?</a:t>
            </a: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127373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Keypad Intro</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6" name="Rounded Rectangle 5"/>
          <p:cNvSpPr/>
          <p:nvPr/>
        </p:nvSpPr>
        <p:spPr>
          <a:xfrm>
            <a:off x="152400" y="3048000"/>
            <a:ext cx="8686800" cy="378142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latin typeface="Yu Gothic UI" panose="020B0500000000000000" pitchFamily="34" charset="-128"/>
              <a:ea typeface="Yu Gothic UI" panose="020B0500000000000000" pitchFamily="34" charset="-128"/>
            </a:endParaRPr>
          </a:p>
          <a:p>
            <a:pPr algn="ctr"/>
            <a:r>
              <a:rPr lang="en-US" sz="2800" dirty="0" smtClean="0">
                <a:latin typeface="Arial" panose="020B0604020202020204" pitchFamily="34" charset="0"/>
                <a:ea typeface="Yu Gothic UI" panose="020B0500000000000000" pitchFamily="34" charset="-128"/>
                <a:cs typeface="Arial" panose="020B0604020202020204" pitchFamily="34" charset="0"/>
              </a:rPr>
              <a:t>There’s a small keypad here with 4 numbers, Fauna didn’t make this easy by giving me the code did she?</a:t>
            </a:r>
            <a:endParaRPr lang="en-US" sz="32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73959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Keypad Intro 2</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6" name="Rounded Rectangle 5"/>
          <p:cNvSpPr/>
          <p:nvPr/>
        </p:nvSpPr>
        <p:spPr>
          <a:xfrm>
            <a:off x="152400" y="4543425"/>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Wait, I remember Fauna saying she always had to solve a puzzle for that week’s code, and they always change it. Then she talked about some </a:t>
            </a:r>
            <a:r>
              <a:rPr lang="en-US" sz="2000" dirty="0" err="1" smtClean="0">
                <a:latin typeface="Arial" panose="020B0604020202020204" pitchFamily="34" charset="0"/>
                <a:ea typeface="Yu Gothic UI" panose="020B0500000000000000" pitchFamily="34" charset="-128"/>
                <a:cs typeface="Arial" panose="020B0604020202020204" pitchFamily="34" charset="0"/>
              </a:rPr>
              <a:t>Ravenclaw</a:t>
            </a:r>
            <a:r>
              <a:rPr lang="en-US" sz="2000" dirty="0" smtClean="0">
                <a:latin typeface="Arial" panose="020B0604020202020204" pitchFamily="34" charset="0"/>
                <a:ea typeface="Yu Gothic UI" panose="020B0500000000000000" pitchFamily="34" charset="-128"/>
                <a:cs typeface="Arial" panose="020B0604020202020204" pitchFamily="34" charset="0"/>
              </a:rPr>
              <a:t> thing… Whatever that means…</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I’m sure something nearby will be a clue…</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29774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Keypad Intro 3</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6" name="Rounded Rectangle 5"/>
          <p:cNvSpPr/>
          <p:nvPr/>
        </p:nvSpPr>
        <p:spPr>
          <a:xfrm>
            <a:off x="152400" y="5181600"/>
            <a:ext cx="8686800" cy="16478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sz="2000" i="1" dirty="0" smtClean="0">
                <a:latin typeface="Arial" panose="020B0604020202020204" pitchFamily="34" charset="0"/>
                <a:ea typeface="Yu Gothic UI" panose="020B0500000000000000" pitchFamily="34" charset="-128"/>
                <a:cs typeface="Arial" panose="020B0604020202020204" pitchFamily="34" charset="0"/>
              </a:rPr>
              <a:t>You play around a bit with the buttons and discover that each number can be used only once, and that you need a 4 digit code.</a:t>
            </a:r>
            <a:endParaRPr lang="en-US" sz="2000" i="1" dirty="0">
              <a:latin typeface="Arial" panose="020B0604020202020204" pitchFamily="34" charset="0"/>
              <a:ea typeface="Yu Gothic UI" panose="020B0500000000000000" pitchFamily="34" charset="-128"/>
              <a:cs typeface="Arial" panose="020B0604020202020204" pitchFamily="34" charset="0"/>
            </a:endParaRPr>
          </a:p>
          <a:p>
            <a:pPr algn="ctr"/>
            <a:endParaRPr lang="en-US" i="1"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62877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Keypad CLICK TO BEGIN CODE</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1" action="ppaction://hlinksldjump"/>
          </p:cNvPr>
          <p:cNvSpPr/>
          <p:nvPr/>
        </p:nvSpPr>
        <p:spPr>
          <a:xfrm>
            <a:off x="5965719" y="609600"/>
            <a:ext cx="2514600" cy="1295400"/>
          </a:xfrm>
          <a:prstGeom prst="rightArrow">
            <a:avLst/>
          </a:prstGeom>
          <a:solidFill>
            <a:srgbClr val="005CB9">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12" action="ppaction://hlinksldjump"/>
          </p:cNvPr>
          <p:cNvSpPr/>
          <p:nvPr/>
        </p:nvSpPr>
        <p:spPr>
          <a:xfrm>
            <a:off x="152400" y="2256567"/>
            <a:ext cx="8900085" cy="2802065"/>
          </a:xfrm>
          <a:prstGeom prst="roundRect">
            <a:avLst/>
          </a:prstGeom>
          <a:solidFill>
            <a:srgbClr val="005CB9">
              <a:alpha val="6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latin typeface="Yu Gothic UI" panose="020B0500000000000000" pitchFamily="34" charset="-128"/>
              <a:ea typeface="Yu Gothic UI" panose="020B0500000000000000" pitchFamily="34" charset="-128"/>
            </a:endParaRPr>
          </a:p>
          <a:p>
            <a:pPr algn="ctr"/>
            <a:r>
              <a:rPr lang="en-US" sz="3200" dirty="0" smtClean="0">
                <a:latin typeface="Yu Gothic UI" panose="020B0500000000000000" pitchFamily="34" charset="-128"/>
                <a:ea typeface="Yu Gothic UI" panose="020B0500000000000000" pitchFamily="34" charset="-128"/>
              </a:rPr>
              <a:t>CLICK TO BEGIN CODE</a:t>
            </a:r>
            <a:endParaRPr lang="en-US" sz="3600" dirty="0" smtClean="0">
              <a:latin typeface="Arial" panose="020B0604020202020204" pitchFamily="34" charset="0"/>
              <a:ea typeface="Yu Gothic UI" panose="020B0500000000000000" pitchFamily="34" charset="-128"/>
              <a:cs typeface="Arial" panose="020B0604020202020204" pitchFamily="34" charset="0"/>
              <a:hlinkClick r:id="rId12" action="ppaction://hlinksldjump"/>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hlinkClick r:id="rId12" action="ppaction://hlinksldjump"/>
              </a:rPr>
              <a:t>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24338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Keypad clickable nothing</a:t>
            </a:r>
            <a:r>
              <a:rPr lang="en-US" baseline="0" dirty="0" smtClean="0"/>
              <a:t> pressed</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1" action="ppaction://hlinksldjump"/>
          </p:cNvPr>
          <p:cNvSpPr/>
          <p:nvPr/>
        </p:nvSpPr>
        <p:spPr>
          <a:xfrm>
            <a:off x="5965719" y="609600"/>
            <a:ext cx="2514600" cy="1295400"/>
          </a:xfrm>
          <a:prstGeom prst="rightArrow">
            <a:avLst/>
          </a:prstGeom>
          <a:solidFill>
            <a:srgbClr val="005CB9">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5" action="ppaction://hlinksldjump"/>
          </p:cNvPr>
          <p:cNvSpPr/>
          <p:nvPr/>
        </p:nvSpPr>
        <p:spPr>
          <a:xfrm>
            <a:off x="152400" y="6338888"/>
            <a:ext cx="8686800" cy="442912"/>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Press the first digit now</a:t>
            </a:r>
            <a:r>
              <a:rPr lang="en-US" sz="2000" dirty="0" smtClean="0">
                <a:latin typeface="Arial" panose="020B0604020202020204" pitchFamily="34" charset="0"/>
                <a:ea typeface="Yu Gothic UI" panose="020B0500000000000000" pitchFamily="34" charset="-128"/>
                <a:cs typeface="Arial" panose="020B0604020202020204" pitchFamily="34" charset="0"/>
              </a:rPr>
              <a:t>.</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99052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FIRST</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0"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52400" y="5943600"/>
            <a:ext cx="8686800" cy="8858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Press the second digit </a:t>
            </a:r>
            <a:r>
              <a:rPr lang="en-US" sz="2400" dirty="0">
                <a:latin typeface="Arial" panose="020B0604020202020204" pitchFamily="34" charset="0"/>
                <a:ea typeface="Yu Gothic UI" panose="020B0500000000000000" pitchFamily="34" charset="-128"/>
                <a:cs typeface="Arial" panose="020B0604020202020204" pitchFamily="34" charset="0"/>
              </a:rPr>
              <a:t>now.</a:t>
            </a:r>
          </a:p>
          <a:p>
            <a:pPr algn="ctr"/>
            <a:endParaRPr lang="en-US" sz="24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1358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Garamond" panose="02020404030301010803" pitchFamily="18" charset="0"/>
              </a:rPr>
              <a:t>You now know everything you will need to play through this virtual escape room</a:t>
            </a:r>
          </a:p>
          <a:p>
            <a:r>
              <a:rPr lang="en-US" dirty="0" smtClean="0">
                <a:latin typeface="Garamond" panose="02020404030301010803" pitchFamily="18" charset="0"/>
              </a:rPr>
              <a:t>As an option, consider setting a timer to see how long it takes you!</a:t>
            </a:r>
          </a:p>
          <a:p>
            <a:r>
              <a:rPr lang="en-US" dirty="0" smtClean="0">
                <a:latin typeface="Garamond" panose="02020404030301010803" pitchFamily="18" charset="0"/>
              </a:rPr>
              <a:t>When you’re ready, press play!</a:t>
            </a:r>
            <a:endParaRPr lang="en-US" dirty="0">
              <a:latin typeface="Garamond" panose="02020404030301010803" pitchFamily="18" charset="0"/>
            </a:endParaRPr>
          </a:p>
        </p:txBody>
      </p:sp>
      <p:sp>
        <p:nvSpPr>
          <p:cNvPr id="4" name="Oval 3">
            <a:hlinkClick r:id="rId2" action="ppaction://hlinksldjump"/>
          </p:cNvPr>
          <p:cNvSpPr/>
          <p:nvPr/>
        </p:nvSpPr>
        <p:spPr>
          <a:xfrm>
            <a:off x="5867400" y="4572000"/>
            <a:ext cx="2743200" cy="1676400"/>
          </a:xfrm>
          <a:prstGeom prst="ellipse">
            <a:avLst/>
          </a:prstGeom>
          <a:solidFill>
            <a:srgbClr val="005CB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Garamond" panose="02020404030301010803" pitchFamily="18" charset="0"/>
                <a:ea typeface="Yu Gothic UI" panose="020B0500000000000000" pitchFamily="34" charset="-128"/>
              </a:rPr>
              <a:t>PLAY</a:t>
            </a:r>
            <a:endParaRPr lang="en-US" sz="3600" dirty="0">
              <a:latin typeface="Garamond" panose="02020404030301010803" pitchFamily="18" charset="0"/>
              <a:ea typeface="Yu Gothic UI" panose="020B0500000000000000" pitchFamily="34" charset="-128"/>
            </a:endParaRPr>
          </a:p>
        </p:txBody>
      </p:sp>
      <p:sp>
        <p:nvSpPr>
          <p:cNvPr id="5" name="Title 4"/>
          <p:cNvSpPr>
            <a:spLocks noGrp="1"/>
          </p:cNvSpPr>
          <p:nvPr>
            <p:ph type="title"/>
          </p:nvPr>
        </p:nvSpPr>
        <p:spPr/>
        <p:txBody>
          <a:bodyPr>
            <a:normAutofit/>
          </a:bodyPr>
          <a:lstStyle/>
          <a:p>
            <a:r>
              <a:rPr lang="en-US" sz="5400" dirty="0" smtClean="0">
                <a:latin typeface="Garamond" panose="02020404030301010803" pitchFamily="18" charset="0"/>
              </a:rPr>
              <a:t>That’s it!</a:t>
            </a:r>
            <a:endParaRPr lang="en-US" sz="5400" dirty="0">
              <a:latin typeface="Garamond" panose="02020404030301010803" pitchFamily="18" charset="0"/>
            </a:endParaRPr>
          </a:p>
        </p:txBody>
      </p:sp>
    </p:spTree>
    <p:extLst>
      <p:ext uri="{BB962C8B-B14F-4D97-AF65-F5344CB8AC3E}">
        <p14:creationId xmlns:p14="http://schemas.microsoft.com/office/powerpoint/2010/main" val="364195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Second</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0"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52400" y="5943600"/>
            <a:ext cx="8686800" cy="8858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sz="2400" dirty="0">
                <a:latin typeface="Arial" panose="020B0604020202020204" pitchFamily="34" charset="0"/>
                <a:ea typeface="Yu Gothic UI" panose="020B0500000000000000" pitchFamily="34" charset="-128"/>
                <a:cs typeface="Arial" panose="020B0604020202020204" pitchFamily="34" charset="0"/>
              </a:rPr>
              <a:t>Press the </a:t>
            </a:r>
            <a:r>
              <a:rPr lang="en-US" sz="2400" dirty="0" smtClean="0">
                <a:latin typeface="Arial" panose="020B0604020202020204" pitchFamily="34" charset="0"/>
                <a:ea typeface="Yu Gothic UI" panose="020B0500000000000000" pitchFamily="34" charset="-128"/>
                <a:cs typeface="Arial" panose="020B0604020202020204" pitchFamily="34" charset="0"/>
              </a:rPr>
              <a:t>third </a:t>
            </a:r>
            <a:r>
              <a:rPr lang="en-US" sz="2400" dirty="0">
                <a:latin typeface="Arial" panose="020B0604020202020204" pitchFamily="34" charset="0"/>
                <a:ea typeface="Yu Gothic UI" panose="020B0500000000000000" pitchFamily="34" charset="-128"/>
                <a:cs typeface="Arial" panose="020B0604020202020204" pitchFamily="34" charset="0"/>
              </a:rPr>
              <a:t>digit now.</a:t>
            </a:r>
          </a:p>
          <a:p>
            <a:pPr algn="ctr"/>
            <a:endParaRPr lang="en-US" sz="2400"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04660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THIRD</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0"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77800" y="5943600"/>
            <a:ext cx="8686800" cy="8858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Press </a:t>
            </a:r>
            <a:r>
              <a:rPr lang="en-US" sz="2400" dirty="0">
                <a:latin typeface="Arial" panose="020B0604020202020204" pitchFamily="34" charset="0"/>
                <a:ea typeface="Yu Gothic UI" panose="020B0500000000000000" pitchFamily="34" charset="-128"/>
                <a:cs typeface="Arial" panose="020B0604020202020204" pitchFamily="34" charset="0"/>
              </a:rPr>
              <a:t>the </a:t>
            </a:r>
            <a:r>
              <a:rPr lang="en-US" sz="2400" dirty="0" smtClean="0">
                <a:latin typeface="Arial" panose="020B0604020202020204" pitchFamily="34" charset="0"/>
                <a:ea typeface="Yu Gothic UI" panose="020B0500000000000000" pitchFamily="34" charset="-128"/>
                <a:cs typeface="Arial" panose="020B0604020202020204" pitchFamily="34" charset="0"/>
              </a:rPr>
              <a:t>fourth </a:t>
            </a:r>
            <a:r>
              <a:rPr lang="en-US" sz="2400" dirty="0">
                <a:latin typeface="Arial" panose="020B0604020202020204" pitchFamily="34" charset="0"/>
                <a:ea typeface="Yu Gothic UI" panose="020B0500000000000000" pitchFamily="34" charset="-128"/>
                <a:cs typeface="Arial" panose="020B0604020202020204" pitchFamily="34" charset="0"/>
              </a:rPr>
              <a:t>digit </a:t>
            </a:r>
            <a:r>
              <a:rPr lang="en-US" sz="2400" dirty="0" smtClean="0">
                <a:latin typeface="Arial" panose="020B0604020202020204" pitchFamily="34" charset="0"/>
                <a:ea typeface="Yu Gothic UI" panose="020B0500000000000000" pitchFamily="34" charset="-128"/>
                <a:cs typeface="Arial" panose="020B0604020202020204" pitchFamily="34" charset="0"/>
              </a:rPr>
              <a:t>now.</a:t>
            </a: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04660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FOURTH</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1" name="Rounded Rectangle 10"/>
          <p:cNvSpPr/>
          <p:nvPr/>
        </p:nvSpPr>
        <p:spPr>
          <a:xfrm>
            <a:off x="152400" y="5714999"/>
            <a:ext cx="8686800" cy="11144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sz="2400" dirty="0" smtClean="0">
                <a:latin typeface="Arial" panose="020B0604020202020204" pitchFamily="34" charset="0"/>
                <a:ea typeface="Yu Gothic UI" panose="020B0500000000000000" pitchFamily="34" charset="-128"/>
                <a:cs typeface="Arial" panose="020B0604020202020204" pitchFamily="34" charset="0"/>
              </a:rPr>
              <a:t>You press the fourth digit of the code.</a:t>
            </a:r>
            <a:endParaRPr lang="en-US" sz="24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0466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FAIL MESSAGE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9"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Try Again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p:cNvSpPr/>
          <p:nvPr/>
        </p:nvSpPr>
        <p:spPr>
          <a:xfrm>
            <a:off x="152400" y="5714999"/>
            <a:ext cx="8686800" cy="11144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The </a:t>
            </a:r>
            <a:r>
              <a:rPr lang="en-US" dirty="0">
                <a:latin typeface="Arial" panose="020B0604020202020204" pitchFamily="34" charset="0"/>
                <a:ea typeface="Yu Gothic UI" panose="020B0500000000000000" pitchFamily="34" charset="-128"/>
                <a:cs typeface="Arial" panose="020B0604020202020204" pitchFamily="34" charset="0"/>
              </a:rPr>
              <a:t>k</a:t>
            </a:r>
            <a:r>
              <a:rPr lang="en-US" dirty="0" smtClean="0">
                <a:latin typeface="Arial" panose="020B0604020202020204" pitchFamily="34" charset="0"/>
                <a:ea typeface="Yu Gothic UI" panose="020B0500000000000000" pitchFamily="34" charset="-128"/>
                <a:cs typeface="Arial" panose="020B0604020202020204" pitchFamily="34" charset="0"/>
              </a:rPr>
              <a:t>eypad lights up red and gives a little </a:t>
            </a:r>
            <a:r>
              <a:rPr lang="en-US" b="1" i="1" dirty="0" smtClean="0">
                <a:latin typeface="Arial" panose="020B0604020202020204" pitchFamily="34" charset="0"/>
                <a:ea typeface="Yu Gothic UI" panose="020B0500000000000000" pitchFamily="34" charset="-128"/>
                <a:cs typeface="Arial" panose="020B0604020202020204" pitchFamily="34" charset="0"/>
              </a:rPr>
              <a:t>BZZT</a:t>
            </a:r>
            <a:r>
              <a:rPr lang="en-US" dirty="0" smtClean="0">
                <a:latin typeface="Arial" panose="020B0604020202020204" pitchFamily="34" charset="0"/>
                <a:ea typeface="Yu Gothic UI" panose="020B0500000000000000" pitchFamily="34" charset="-128"/>
                <a:cs typeface="Arial" panose="020B0604020202020204" pitchFamily="34" charset="0"/>
              </a:rPr>
              <a:t>.</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You try the door but it is still locked, it looks like that was not the right code…</a:t>
            </a:r>
            <a:endParaRPr lang="en-US"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
        <p:nvSpPr>
          <p:cNvPr id="12" name="Right Arrow 11">
            <a:hlinkClick r:id="rId10" action="ppaction://hlinksldjump"/>
          </p:cNvPr>
          <p:cNvSpPr/>
          <p:nvPr/>
        </p:nvSpPr>
        <p:spPr>
          <a:xfrm flipH="1">
            <a:off x="457200" y="576942"/>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to Posters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97209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r>
              <a:rPr lang="en-US" baseline="0" dirty="0" smtClean="0"/>
              <a:t> Path FAIL MESSAGE HINT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9"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Try Again</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p:cNvSpPr/>
          <p:nvPr/>
        </p:nvSpPr>
        <p:spPr>
          <a:xfrm>
            <a:off x="152400" y="4724401"/>
            <a:ext cx="8686800" cy="21050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You won’t need to guess the code or anything else in this escape room. Have you tried looking at the posters? What moment is each poster trying to convey?</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Press “Try Again” to try entering another code or “Go to Posters” to take another look at the posters on the wall.</a:t>
            </a: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
        <p:nvSpPr>
          <p:cNvPr id="12" name="Right Arrow 11">
            <a:hlinkClick r:id="rId10" action="ppaction://hlinksldjump"/>
          </p:cNvPr>
          <p:cNvSpPr/>
          <p:nvPr/>
        </p:nvSpPr>
        <p:spPr>
          <a:xfrm flipH="1">
            <a:off x="457200" y="576942"/>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to Posters </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15190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Path Pressed 2 FIRST</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5"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5"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1"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52400" y="5714999"/>
            <a:ext cx="8686800" cy="11144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sz="2000" dirty="0">
                <a:latin typeface="Arial" panose="020B0604020202020204" pitchFamily="34" charset="0"/>
                <a:ea typeface="Yu Gothic UI" panose="020B0500000000000000" pitchFamily="34" charset="-128"/>
                <a:cs typeface="Arial" panose="020B0604020202020204" pitchFamily="34" charset="0"/>
              </a:rPr>
              <a:t>Press the second digit now.</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203580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effectLst/>
                <a:latin typeface="+mj-lt"/>
                <a:ea typeface="+mj-ea"/>
                <a:cs typeface="+mj-cs"/>
              </a:rPr>
              <a:t>Correct Path Pressed 1 SECOND</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5"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1"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52400" y="5714999"/>
            <a:ext cx="8686800" cy="11144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sz="2000" dirty="0">
                <a:latin typeface="Arial" panose="020B0604020202020204" pitchFamily="34" charset="0"/>
                <a:ea typeface="Yu Gothic UI" panose="020B0500000000000000" pitchFamily="34" charset="-128"/>
                <a:cs typeface="Arial" panose="020B0604020202020204" pitchFamily="34" charset="0"/>
              </a:rPr>
              <a:t>Press the </a:t>
            </a:r>
            <a:r>
              <a:rPr lang="en-US" sz="2000" dirty="0" smtClean="0">
                <a:latin typeface="Arial" panose="020B0604020202020204" pitchFamily="34" charset="0"/>
                <a:ea typeface="Yu Gothic UI" panose="020B0500000000000000" pitchFamily="34" charset="-128"/>
                <a:cs typeface="Arial" panose="020B0604020202020204" pitchFamily="34" charset="0"/>
              </a:rPr>
              <a:t>third </a:t>
            </a:r>
            <a:r>
              <a:rPr lang="en-US" sz="2000" dirty="0">
                <a:latin typeface="Arial" panose="020B0604020202020204" pitchFamily="34" charset="0"/>
                <a:ea typeface="Yu Gothic UI" panose="020B0500000000000000" pitchFamily="34" charset="-128"/>
                <a:cs typeface="Arial" panose="020B0604020202020204" pitchFamily="34" charset="0"/>
              </a:rPr>
              <a:t>digit now.</a:t>
            </a:r>
          </a:p>
          <a:p>
            <a:pPr algn="ct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1615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effectLst/>
                <a:latin typeface="+mj-lt"/>
                <a:ea typeface="+mj-ea"/>
                <a:cs typeface="+mj-cs"/>
              </a:rPr>
              <a:t>Correct Path Pressed 4 THIRD </a:t>
            </a:r>
            <a:endParaRPr lang="en-US" dirty="0"/>
          </a:p>
        </p:txBody>
      </p:sp>
      <p:pic>
        <p:nvPicPr>
          <p:cNvPr id="5" name="Content Placeholder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a:hlinkClick r:id="rId2"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a:hlinkClick r:id="rId7"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0" name="Right Arrow 9">
            <a:hlinkClick r:id="rId11" action="ppaction://hlinksldjump"/>
          </p:cNvPr>
          <p:cNvSpPr/>
          <p:nvPr/>
        </p:nvSpPr>
        <p:spPr>
          <a:xfrm>
            <a:off x="5965719" y="6096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Back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
        <p:nvSpPr>
          <p:cNvPr id="11" name="Rounded Rectangle 10">
            <a:hlinkClick r:id="rId2" action="ppaction://hlinksldjump"/>
          </p:cNvPr>
          <p:cNvSpPr/>
          <p:nvPr/>
        </p:nvSpPr>
        <p:spPr>
          <a:xfrm>
            <a:off x="152400" y="5714999"/>
            <a:ext cx="8686800" cy="111442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Press the fourth digit now, only one more number needed.</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4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47915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effectLst/>
                <a:latin typeface="+mj-lt"/>
                <a:ea typeface="+mj-ea"/>
                <a:cs typeface="+mj-cs"/>
              </a:rPr>
              <a:t>Correct Path Pressed 3 FOURTH</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5"/>
            <a:ext cx="9144000" cy="6936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52" y="3810000"/>
            <a:ext cx="995449" cy="10494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18" y="3810000"/>
            <a:ext cx="970601" cy="1038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288" y="2285999"/>
            <a:ext cx="1030113" cy="114300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371634"/>
            <a:ext cx="907944" cy="981165"/>
          </a:xfrm>
          <a:prstGeom prst="rect">
            <a:avLst/>
          </a:prstGeom>
        </p:spPr>
      </p:pic>
      <p:sp>
        <p:nvSpPr>
          <p:cNvPr id="11" name="Rounded Rectangle 10"/>
          <p:cNvSpPr/>
          <p:nvPr/>
        </p:nvSpPr>
        <p:spPr>
          <a:xfrm>
            <a:off x="152400" y="5562601"/>
            <a:ext cx="8686800" cy="12668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Yu Gothic UI" panose="020B0500000000000000" pitchFamily="34" charset="-128"/>
                <a:ea typeface="Yu Gothic UI" panose="020B0500000000000000" pitchFamily="34" charset="-128"/>
              </a:rPr>
              <a:t/>
            </a:r>
            <a:br>
              <a:rPr lang="en-US" sz="1600" dirty="0" smtClean="0">
                <a:latin typeface="Yu Gothic UI" panose="020B0500000000000000" pitchFamily="34" charset="-128"/>
                <a:ea typeface="Yu Gothic UI" panose="020B0500000000000000" pitchFamily="34" charset="-128"/>
              </a:rPr>
            </a:br>
            <a:endParaRPr lang="en-US" sz="1600" dirty="0" smtClean="0">
              <a:latin typeface="Yu Gothic UI" panose="020B0500000000000000" pitchFamily="34" charset="-128"/>
              <a:ea typeface="Yu Gothic UI" panose="020B0500000000000000" pitchFamily="34" charset="-128"/>
            </a:endParaRPr>
          </a:p>
          <a:p>
            <a:pPr algn="ctr"/>
            <a:r>
              <a:rPr lang="en-US" dirty="0" smtClean="0">
                <a:latin typeface="Arial" panose="020B0604020202020204" pitchFamily="34" charset="0"/>
                <a:ea typeface="Yu Gothic UI" panose="020B0500000000000000" pitchFamily="34" charset="-128"/>
                <a:cs typeface="Arial" panose="020B0604020202020204" pitchFamily="34" charset="0"/>
              </a:rPr>
              <a:t>You press the last digit of the code: 2143</a:t>
            </a:r>
          </a:p>
          <a:p>
            <a:pPr algn="ctr"/>
            <a:r>
              <a:rPr lang="en-US" dirty="0" smtClean="0">
                <a:latin typeface="Arial" panose="020B0604020202020204" pitchFamily="34" charset="0"/>
                <a:ea typeface="Yu Gothic UI" panose="020B0500000000000000" pitchFamily="34" charset="-128"/>
                <a:cs typeface="Arial" panose="020B0604020202020204" pitchFamily="34" charset="0"/>
              </a:rPr>
              <a:t>You hear a single </a:t>
            </a:r>
            <a:r>
              <a:rPr lang="en-US" sz="2800" b="1" i="1" dirty="0" smtClean="0">
                <a:latin typeface="Arial" panose="020B0604020202020204" pitchFamily="34" charset="0"/>
                <a:ea typeface="Yu Gothic UI" panose="020B0500000000000000" pitchFamily="34" charset="-128"/>
                <a:cs typeface="Arial" panose="020B0604020202020204" pitchFamily="34" charset="0"/>
              </a:rPr>
              <a:t>BEEP</a:t>
            </a:r>
            <a:r>
              <a:rPr lang="en-US" dirty="0" smtClean="0">
                <a:latin typeface="Arial" panose="020B0604020202020204" pitchFamily="34" charset="0"/>
                <a:ea typeface="Yu Gothic UI" panose="020B0500000000000000" pitchFamily="34" charset="-128"/>
                <a:cs typeface="Arial" panose="020B0604020202020204" pitchFamily="34" charset="0"/>
              </a:rPr>
              <a:t> and then a noise come from the door, did it just unlock? </a:t>
            </a:r>
            <a:endParaRPr lang="en-US" dirty="0">
              <a:latin typeface="Arial" panose="020B0604020202020204" pitchFamily="34" charset="0"/>
              <a:ea typeface="Yu Gothic UI" panose="020B0500000000000000" pitchFamily="34" charset="-128"/>
              <a:cs typeface="Arial" panose="020B0604020202020204" pitchFamily="34" charset="0"/>
            </a:endParaRPr>
          </a:p>
          <a:p>
            <a:pPr algn="ctr"/>
            <a:endParaRPr lang="en-US" sz="2000" dirty="0" smtClean="0">
              <a:latin typeface="Arial" panose="020B0604020202020204" pitchFamily="34" charset="0"/>
              <a:ea typeface="Yu Gothic UI" panose="020B0500000000000000" pitchFamily="34" charset="-128"/>
              <a:cs typeface="Arial" panose="020B0604020202020204" pitchFamily="34" charset="0"/>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7391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1 Success</a:t>
            </a:r>
            <a:r>
              <a:rPr lang="en-US" baseline="0" dirty="0" smtClean="0"/>
              <a:t> FINAL</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95400"/>
            <a:ext cx="9144000" cy="9955070"/>
          </a:xfrm>
        </p:spPr>
      </p:pic>
      <p:sp>
        <p:nvSpPr>
          <p:cNvPr id="7" name="Rounded Rectangle 6"/>
          <p:cNvSpPr/>
          <p:nvPr/>
        </p:nvSpPr>
        <p:spPr>
          <a:xfrm>
            <a:off x="457200" y="5334001"/>
            <a:ext cx="8382000" cy="149542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Yu Gothic UI" panose="020B0500000000000000" pitchFamily="34" charset="-128"/>
                <a:ea typeface="Yu Gothic UI" panose="020B0500000000000000" pitchFamily="34" charset="-128"/>
              </a:rPr>
              <a:t/>
            </a:r>
            <a:br>
              <a:rPr lang="en-US" sz="2000" dirty="0" smtClean="0">
                <a:latin typeface="Yu Gothic UI" panose="020B0500000000000000" pitchFamily="34" charset="-128"/>
                <a:ea typeface="Yu Gothic UI" panose="020B0500000000000000" pitchFamily="34" charset="-128"/>
              </a:rPr>
            </a:b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You give the handle a pull. </a:t>
            </a:r>
            <a:r>
              <a:rPr lang="en-US" sz="2000" i="1" dirty="0" smtClean="0">
                <a:latin typeface="Arial" panose="020B0604020202020204" pitchFamily="34" charset="0"/>
                <a:ea typeface="Yu Gothic UI" panose="020B0500000000000000" pitchFamily="34" charset="-128"/>
                <a:cs typeface="Arial" panose="020B0604020202020204" pitchFamily="34" charset="0"/>
              </a:rPr>
              <a:t>SUCCESS!!  </a:t>
            </a:r>
            <a:r>
              <a:rPr lang="en-US" sz="2000" dirty="0" smtClean="0">
                <a:latin typeface="Arial" panose="020B0604020202020204" pitchFamily="34" charset="0"/>
                <a:ea typeface="Yu Gothic UI" panose="020B0500000000000000" pitchFamily="34" charset="-128"/>
                <a:cs typeface="Arial" panose="020B0604020202020204" pitchFamily="34" charset="0"/>
              </a:rPr>
              <a:t>It opens smoothly and leads down a short hallway. </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7448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514600"/>
            <a:ext cx="8229600" cy="1143000"/>
          </a:xfrm>
        </p:spPr>
        <p:txBody>
          <a:bodyPr>
            <a:noAutofit/>
          </a:bodyPr>
          <a:lstStyle/>
          <a:p>
            <a:r>
              <a:rPr lang="en-US" sz="8800" dirty="0" smtClean="0"/>
              <a:t>3</a:t>
            </a:r>
            <a:endParaRPr lang="en-US" sz="8800" dirty="0"/>
          </a:p>
        </p:txBody>
      </p:sp>
    </p:spTree>
    <p:extLst>
      <p:ext uri="{BB962C8B-B14F-4D97-AF65-F5344CB8AC3E}">
        <p14:creationId xmlns:p14="http://schemas.microsoft.com/office/powerpoint/2010/main" val="26595970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Intro</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sp>
        <p:nvSpPr>
          <p:cNvPr id="17" name="Rounded Rectangle 16"/>
          <p:cNvSpPr/>
          <p:nvPr/>
        </p:nvSpPr>
        <p:spPr>
          <a:xfrm>
            <a:off x="133709" y="4343400"/>
            <a:ext cx="8686800" cy="2286000"/>
          </a:xfrm>
          <a:prstGeom prst="roundRect">
            <a:avLst/>
          </a:prstGeom>
          <a:solidFill>
            <a:srgbClr val="005CB9">
              <a:alpha val="56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At the end of the short hallway you reach a small area and.. Another door! You </a:t>
            </a:r>
            <a:r>
              <a:rPr lang="en-US" sz="2000" dirty="0">
                <a:latin typeface="Arial" panose="020B0604020202020204" pitchFamily="34" charset="0"/>
                <a:ea typeface="Yu Gothic UI" panose="020B0500000000000000" pitchFamily="34" charset="-128"/>
                <a:cs typeface="Arial" panose="020B0604020202020204" pitchFamily="34" charset="0"/>
              </a:rPr>
              <a:t>take a quick look </a:t>
            </a:r>
            <a:r>
              <a:rPr lang="en-US" sz="2000" dirty="0" smtClean="0">
                <a:latin typeface="Arial" panose="020B0604020202020204" pitchFamily="34" charset="0"/>
                <a:ea typeface="Yu Gothic UI" panose="020B0500000000000000" pitchFamily="34" charset="-128"/>
                <a:cs typeface="Arial" panose="020B0604020202020204" pitchFamily="34" charset="0"/>
              </a:rPr>
              <a:t>around - </a:t>
            </a:r>
            <a:r>
              <a:rPr lang="en-US" sz="2000" dirty="0">
                <a:latin typeface="Arial" panose="020B0604020202020204" pitchFamily="34" charset="0"/>
                <a:ea typeface="Yu Gothic UI" panose="020B0500000000000000" pitchFamily="34" charset="-128"/>
                <a:cs typeface="Arial" panose="020B0604020202020204" pitchFamily="34" charset="0"/>
              </a:rPr>
              <a:t>there’s a weird </a:t>
            </a:r>
            <a:r>
              <a:rPr lang="en-US" sz="2000" dirty="0" smtClean="0">
                <a:latin typeface="Arial" panose="020B0604020202020204" pitchFamily="34" charset="0"/>
                <a:ea typeface="Yu Gothic UI" panose="020B0500000000000000" pitchFamily="34" charset="-128"/>
                <a:cs typeface="Arial" panose="020B0604020202020204" pitchFamily="34" charset="0"/>
              </a:rPr>
              <a:t>cart with some stuff on it, </a:t>
            </a:r>
            <a:r>
              <a:rPr lang="en-US" sz="2000" dirty="0">
                <a:latin typeface="Arial" panose="020B0604020202020204" pitchFamily="34" charset="0"/>
                <a:ea typeface="Yu Gothic UI" panose="020B0500000000000000" pitchFamily="34" charset="-128"/>
                <a:cs typeface="Arial" panose="020B0604020202020204" pitchFamily="34" charset="0"/>
              </a:rPr>
              <a:t>some posters, and off to the side there is a desk with a computer.</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You try the door hopefully but, drat it too is locked, nothing comes easy here does it? </a:t>
            </a:r>
            <a:endParaRPr lang="en-US" sz="20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0779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Intro 2</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sp>
        <p:nvSpPr>
          <p:cNvPr id="17" name="Rounded Rectangle 16"/>
          <p:cNvSpPr/>
          <p:nvPr/>
        </p:nvSpPr>
        <p:spPr>
          <a:xfrm>
            <a:off x="133709" y="5029200"/>
            <a:ext cx="8686800" cy="1600200"/>
          </a:xfrm>
          <a:prstGeom prst="roundRect">
            <a:avLst/>
          </a:prstGeom>
          <a:solidFill>
            <a:srgbClr val="005CB9">
              <a:alpha val="56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As you try the door handle you hear a </a:t>
            </a:r>
            <a:r>
              <a:rPr lang="en-US" sz="2000" dirty="0" err="1" smtClean="0">
                <a:latin typeface="Arial" panose="020B0604020202020204" pitchFamily="34" charset="0"/>
                <a:ea typeface="Yu Gothic UI" panose="020B0500000000000000" pitchFamily="34" charset="-128"/>
                <a:cs typeface="Arial" panose="020B0604020202020204" pitchFamily="34" charset="0"/>
              </a:rPr>
              <a:t>loud</a:t>
            </a:r>
            <a:r>
              <a:rPr lang="en-US" sz="2800" dirty="0" err="1" smtClean="0">
                <a:latin typeface="Arial" panose="020B0604020202020204" pitchFamily="34" charset="0"/>
                <a:ea typeface="Adobe Ming Std L" pitchFamily="18" charset="-128"/>
                <a:cs typeface="Arial" panose="020B0604020202020204" pitchFamily="34" charset="0"/>
              </a:rPr>
              <a:t>“</a:t>
            </a:r>
            <a:r>
              <a:rPr lang="en-US" sz="2800" b="1" i="1" dirty="0" err="1" smtClean="0">
                <a:latin typeface="Arial" panose="020B0604020202020204" pitchFamily="34" charset="0"/>
                <a:ea typeface="Adobe Ming Std L" pitchFamily="18" charset="-128"/>
                <a:cs typeface="Arial" panose="020B0604020202020204" pitchFamily="34" charset="0"/>
              </a:rPr>
              <a:t>BEEP</a:t>
            </a:r>
            <a:r>
              <a:rPr lang="en-US" sz="2800" b="1" i="1" dirty="0" smtClean="0">
                <a:latin typeface="Arial" panose="020B0604020202020204" pitchFamily="34" charset="0"/>
                <a:ea typeface="Adobe Ming Std L" pitchFamily="18" charset="-128"/>
                <a:cs typeface="Arial" panose="020B0604020202020204" pitchFamily="34" charset="0"/>
              </a:rPr>
              <a:t>”</a:t>
            </a:r>
            <a:r>
              <a:rPr lang="en-US" sz="2800" dirty="0" smtClean="0">
                <a:latin typeface="Arial" panose="020B0604020202020204" pitchFamily="34" charset="0"/>
                <a:ea typeface="Adobe Ming Std L" pitchFamily="18" charset="-128"/>
                <a:cs typeface="Arial" panose="020B0604020202020204" pitchFamily="34" charset="0"/>
              </a:rPr>
              <a:t>. </a:t>
            </a:r>
            <a:r>
              <a:rPr lang="en-US" sz="2000" dirty="0" smtClean="0">
                <a:latin typeface="Arial" panose="020B0604020202020204" pitchFamily="34" charset="0"/>
                <a:ea typeface="Yu Gothic UI" panose="020B0500000000000000" pitchFamily="34" charset="-128"/>
                <a:cs typeface="Arial" panose="020B0604020202020204" pitchFamily="34" charset="0"/>
              </a:rPr>
              <a:t>It sounds like the noise came from the camera that is pointing at you attached on the right side of the door.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83466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Intro 2</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sp>
        <p:nvSpPr>
          <p:cNvPr id="17" name="Rounded Rectangle 16"/>
          <p:cNvSpPr/>
          <p:nvPr/>
        </p:nvSpPr>
        <p:spPr>
          <a:xfrm>
            <a:off x="133709" y="4343400"/>
            <a:ext cx="8686800" cy="2286000"/>
          </a:xfrm>
          <a:prstGeom prst="roundRect">
            <a:avLst/>
          </a:prstGeom>
          <a:solidFill>
            <a:srgbClr val="005CB9">
              <a:alpha val="5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dobe Ming Std L" pitchFamily="18" charset="-128"/>
                <a:ea typeface="Adobe Ming Std L" pitchFamily="18" charset="-128"/>
              </a:rPr>
              <a:t>“Incorrect PPE detected. Please use proper donning procedures to don appropriate PPE for current </a:t>
            </a:r>
            <a:r>
              <a:rPr lang="en-US" sz="2800" dirty="0">
                <a:latin typeface="Adobe Ming Std L" pitchFamily="18" charset="-128"/>
                <a:ea typeface="Adobe Ming Std L" pitchFamily="18" charset="-128"/>
              </a:rPr>
              <a:t>l</a:t>
            </a:r>
            <a:r>
              <a:rPr lang="en-US" sz="2800" dirty="0" smtClean="0">
                <a:latin typeface="Adobe Ming Std L" pitchFamily="18" charset="-128"/>
                <a:ea typeface="Adobe Ming Std L" pitchFamily="18" charset="-128"/>
              </a:rPr>
              <a:t>ab setting. See IPC resource manual “Lignum </a:t>
            </a:r>
            <a:r>
              <a:rPr lang="en-US" sz="2800" dirty="0" err="1" smtClean="0">
                <a:latin typeface="Adobe Ming Std L" pitchFamily="18" charset="-128"/>
                <a:ea typeface="Adobe Ming Std L" pitchFamily="18" charset="-128"/>
              </a:rPr>
              <a:t>Virum”for</a:t>
            </a:r>
            <a:r>
              <a:rPr lang="en-US" sz="2800" dirty="0" smtClean="0">
                <a:latin typeface="Adobe Ming Std L" pitchFamily="18" charset="-128"/>
                <a:ea typeface="Adobe Ming Std L" pitchFamily="18" charset="-128"/>
              </a:rPr>
              <a:t> more information.”</a:t>
            </a:r>
          </a:p>
          <a:p>
            <a:pPr algn="ctr"/>
            <a:r>
              <a:rPr lang="en-US" sz="2000" dirty="0" smtClean="0">
                <a:latin typeface="Adobe Ming Std L" pitchFamily="18" charset="-128"/>
                <a:ea typeface="Adobe Ming Std L" pitchFamily="18" charset="-128"/>
              </a:rPr>
              <a:t> </a:t>
            </a:r>
            <a:endParaRPr lang="en-US" sz="16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9968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Intro 2</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7" name="Rounded Rectangle 16"/>
          <p:cNvSpPr/>
          <p:nvPr/>
        </p:nvSpPr>
        <p:spPr>
          <a:xfrm>
            <a:off x="133709" y="5377918"/>
            <a:ext cx="8686800" cy="1251481"/>
          </a:xfrm>
          <a:prstGeom prst="roundRect">
            <a:avLst/>
          </a:prstGeom>
          <a:solidFill>
            <a:srgbClr val="005CB9">
              <a:alpha val="57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The camera finishes lecturing you and goes silent. You try the door again, still locked. Guess you will have to follow the camera’s request… </a:t>
            </a:r>
          </a:p>
          <a:p>
            <a:pPr algn="ctr"/>
            <a:r>
              <a:rPr lang="en-US" sz="2000" dirty="0" smtClean="0">
                <a:latin typeface="Arial" panose="020B0604020202020204" pitchFamily="34" charset="0"/>
                <a:ea typeface="Adobe Ming Std L" pitchFamily="18" charset="-128"/>
                <a:cs typeface="Arial" panose="020B0604020202020204" pitchFamily="34" charset="0"/>
              </a:rPr>
              <a:t>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27139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ction="ppaction://hlinksldjump"/>
              </a:rPr>
              <a:t>Scene</a:t>
            </a:r>
            <a:r>
              <a:rPr lang="en-US" dirty="0" smtClean="0"/>
              <a:t> 2 Greater Door Clickable</a:t>
            </a:r>
            <a:endParaRPr lang="en-US" dirty="0"/>
          </a:p>
        </p:txBody>
      </p:sp>
      <p:pic>
        <p:nvPicPr>
          <p:cNvPr id="5" name="Content Placeholder 4">
            <a:hlinkClick r:id="rId3" action="ppaction://hlinksldjump"/>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a:hlinkClick r:id="rId5"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a:hlinkClick r:id="rId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a:hlinkClick r:id="rId2"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14" action="ppaction://hlinksldjump"/>
          </p:cNvPr>
          <p:cNvSpPr/>
          <p:nvPr/>
        </p:nvSpPr>
        <p:spPr>
          <a:xfrm flipH="1">
            <a:off x="152400" y="48768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ea typeface="Yu Gothic UI" panose="020B0500000000000000" pitchFamily="34" charset="-128"/>
                <a:cs typeface="Arial" panose="020B0604020202020204" pitchFamily="34" charset="0"/>
              </a:rPr>
              <a:t>Go to Desk</a:t>
            </a:r>
            <a:endParaRPr lang="en-US"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201005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PPE CART PRE COMPUTER</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sp>
        <p:nvSpPr>
          <p:cNvPr id="17" name="Rounded Rectangle 16"/>
          <p:cNvSpPr/>
          <p:nvPr/>
        </p:nvSpPr>
        <p:spPr>
          <a:xfrm>
            <a:off x="133709" y="4876800"/>
            <a:ext cx="8686800" cy="1752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cart in front of you. It appears to have various pieces of personal protective equipment.  But which do you need? You should probably figure out what I need to wear before I start playing dress-up.</a:t>
            </a:r>
          </a:p>
        </p:txBody>
      </p:sp>
      <p:sp>
        <p:nvSpPr>
          <p:cNvPr id="3" name="Rectangle 2">
            <a:hlinkClick r:id="rId10" action="ppaction://hlinksldjump"/>
          </p:cNvPr>
          <p:cNvSpPr/>
          <p:nvPr/>
        </p:nvSpPr>
        <p:spPr>
          <a:xfrm>
            <a:off x="-1790700" y="-762000"/>
            <a:ext cx="11353800" cy="8077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61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2 </a:t>
            </a:r>
            <a:r>
              <a:rPr lang="en-US" dirty="0" smtClean="0"/>
              <a:t>Posters</a:t>
            </a:r>
            <a:r>
              <a:rPr lang="en-US" baseline="0" dirty="0" smtClean="0"/>
              <a:t> Introduction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2590800"/>
            <a:ext cx="2426115" cy="3429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9400" y="2676525"/>
            <a:ext cx="2205275" cy="3267075"/>
          </a:xfrm>
          <a:prstGeom prst="rect">
            <a:avLst/>
          </a:prstGeom>
        </p:spPr>
      </p:pic>
      <p:sp>
        <p:nvSpPr>
          <p:cNvPr id="12" name="Rounded Rectangle 11"/>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posters in front of you. There are two on top labelled “Donning” </a:t>
            </a:r>
            <a:r>
              <a:rPr lang="en-US" sz="2000" dirty="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nd “Doffing”. The posters below are types of precautions posters, including Contact, Airborne &amp; Contact, Contact &amp; Droplet, and Airborne.</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All of them are wearing different PPE, so which poster do you follow?</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426082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a:t>
            </a:r>
            <a:r>
              <a:rPr lang="en-US" baseline="0" dirty="0" smtClean="0"/>
              <a:t> 2 </a:t>
            </a:r>
            <a:r>
              <a:rPr lang="en-US" dirty="0" smtClean="0"/>
              <a:t>Posters</a:t>
            </a:r>
            <a:r>
              <a:rPr lang="en-US" baseline="0" dirty="0" smtClean="0"/>
              <a:t> Clickable</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2590800"/>
            <a:ext cx="2426115" cy="3429000"/>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9400" y="2676525"/>
            <a:ext cx="2205275" cy="3267075"/>
          </a:xfrm>
          <a:prstGeom prst="rect">
            <a:avLst/>
          </a:prstGeom>
        </p:spPr>
      </p:pic>
      <p:sp>
        <p:nvSpPr>
          <p:cNvPr id="13" name="Right Arrow 12">
            <a:hlinkClick r:id="rId17" action="ppaction://hlinksldjump"/>
          </p:cNvPr>
          <p:cNvSpPr/>
          <p:nvPr/>
        </p:nvSpPr>
        <p:spPr>
          <a:xfrm>
            <a:off x="6191250" y="762000"/>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Door</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90235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DONNING poster </a:t>
            </a:r>
            <a:r>
              <a:rPr lang="en-US" baseline="0" dirty="0" smtClean="0"/>
              <a:t>intro 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73509" y="901700"/>
            <a:ext cx="6807200" cy="5105400"/>
          </a:xfrm>
          <a:prstGeom prst="rect">
            <a:avLst/>
          </a:prstGeom>
        </p:spPr>
      </p:pic>
      <p:sp>
        <p:nvSpPr>
          <p:cNvPr id="12" name="Rounded Rectangle 11"/>
          <p:cNvSpPr/>
          <p:nvPr/>
        </p:nvSpPr>
        <p:spPr>
          <a:xfrm>
            <a:off x="133709" y="3429000"/>
            <a:ext cx="8686800" cy="3200400"/>
          </a:xfrm>
          <a:prstGeom prst="roundRect">
            <a:avLst/>
          </a:prstGeom>
          <a:solidFill>
            <a:srgbClr val="005CB9">
              <a:alpha val="77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poster tells you how to put on or </a:t>
            </a:r>
            <a:r>
              <a:rPr lang="en-US" sz="2000" i="1" dirty="0" smtClean="0">
                <a:latin typeface="Arial" panose="020B0604020202020204" pitchFamily="34" charset="0"/>
                <a:cs typeface="Arial" panose="020B0604020202020204" pitchFamily="34" charset="0"/>
              </a:rPr>
              <a:t>DON </a:t>
            </a:r>
            <a:r>
              <a:rPr lang="en-US" sz="2000" dirty="0" smtClean="0">
                <a:latin typeface="Arial" panose="020B0604020202020204" pitchFamily="34" charset="0"/>
                <a:cs typeface="Arial" panose="020B0604020202020204" pitchFamily="34" charset="0"/>
              </a:rPr>
              <a:t>PPE. The poster says to don PPE in this order:</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1: Clean hands</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2: Don Gown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3a: Don Procedural/Surgical Mask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3b: Don N95 Respirator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4: Don Eye protection or Face shield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5: Don Gloves (IF NEEDED)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The poster also describes how to put on each item properly.</a:t>
            </a: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32851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DONNING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73509" y="901700"/>
            <a:ext cx="6807200" cy="5105400"/>
          </a:xfrm>
          <a:prstGeom prst="rect">
            <a:avLst/>
          </a:prstGeom>
        </p:spPr>
      </p:pic>
      <p:sp>
        <p:nvSpPr>
          <p:cNvPr id="13" name="Right Arrow 12">
            <a:hlinkClick r:id="rId11" action="ppaction://hlinksldjump"/>
          </p:cNvPr>
          <p:cNvSpPr/>
          <p:nvPr/>
        </p:nvSpPr>
        <p:spPr>
          <a:xfrm>
            <a:off x="6172200" y="5286375"/>
            <a:ext cx="2514600" cy="1295400"/>
          </a:xfrm>
          <a:prstGeom prst="rightArrow">
            <a:avLst/>
          </a:prstGeom>
          <a:solidFill>
            <a:srgbClr val="005CB9">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6176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514600"/>
            <a:ext cx="8229600" cy="1143000"/>
          </a:xfrm>
        </p:spPr>
        <p:txBody>
          <a:bodyPr>
            <a:noAutofit/>
          </a:bodyPr>
          <a:lstStyle/>
          <a:p>
            <a:r>
              <a:rPr lang="en-US" sz="8800" dirty="0"/>
              <a:t>2</a:t>
            </a:r>
          </a:p>
        </p:txBody>
      </p:sp>
    </p:spTree>
    <p:extLst>
      <p:ext uri="{BB962C8B-B14F-4D97-AF65-F5344CB8AC3E}">
        <p14:creationId xmlns:p14="http://schemas.microsoft.com/office/powerpoint/2010/main" val="41449973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DOFFING poster </a:t>
            </a:r>
            <a:r>
              <a:rPr lang="en-US" baseline="0" dirty="0" smtClean="0"/>
              <a:t>intro 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12" name="Rounded Rectangle 11"/>
          <p:cNvSpPr/>
          <p:nvPr/>
        </p:nvSpPr>
        <p:spPr>
          <a:xfrm>
            <a:off x="133709" y="5257800"/>
            <a:ext cx="8686800" cy="1371600"/>
          </a:xfrm>
          <a:prstGeom prst="roundRect">
            <a:avLst/>
          </a:prstGeom>
          <a:solidFill>
            <a:srgbClr val="005CB9">
              <a:alpha val="51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This poster tells you how to DOFF (Take off) your PPE. You aren’t wearing any PPE right now so this probably isn’t too useful yet.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321511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DOFFING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02393" y="857250"/>
            <a:ext cx="6858000" cy="5143500"/>
          </a:xfrm>
          <a:prstGeom prst="rect">
            <a:avLst/>
          </a:prstGeom>
        </p:spPr>
      </p:pic>
      <p:sp>
        <p:nvSpPr>
          <p:cNvPr id="12" name="Right Arrow 11">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7883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poster </a:t>
            </a:r>
            <a:r>
              <a:rPr lang="en-US" baseline="0" dirty="0" smtClean="0"/>
              <a:t>intro 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62075" y="771525"/>
            <a:ext cx="6172200" cy="4629150"/>
          </a:xfrm>
          <a:prstGeom prst="rect">
            <a:avLst/>
          </a:prstGeom>
        </p:spPr>
      </p:pic>
      <p:sp>
        <p:nvSpPr>
          <p:cNvPr id="12" name="Rounded Rectangle 11"/>
          <p:cNvSpPr/>
          <p:nvPr/>
        </p:nvSpPr>
        <p:spPr>
          <a:xfrm>
            <a:off x="133709" y="5257800"/>
            <a:ext cx="8686800" cy="13716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look at the first poster “Contact Precautions” in the photo, the visitor is wearing a yellow gown, and gloves. It also says to clean your hands first.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43502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poster </a:t>
            </a:r>
            <a:r>
              <a:rPr lang="en-US" baseline="0" dirty="0" smtClean="0"/>
              <a:t>outro </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62075" y="771525"/>
            <a:ext cx="6172200" cy="4629150"/>
          </a:xfrm>
          <a:prstGeom prst="rect">
            <a:avLst/>
          </a:prstGeom>
        </p:spPr>
      </p:pic>
      <p:sp>
        <p:nvSpPr>
          <p:cNvPr id="11" name="Right Arrow 10">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90271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Aircontact</a:t>
            </a:r>
            <a:r>
              <a:rPr lang="en-US" dirty="0" smtClean="0"/>
              <a:t> poster </a:t>
            </a:r>
            <a:r>
              <a:rPr lang="en-US" baseline="0" dirty="0" smtClean="0"/>
              <a:t>intro </a:t>
            </a:r>
            <a:r>
              <a:rPr lang="en-US" sz="4400" kern="1200" baseline="0" dirty="0" smtClean="0">
                <a:solidFill>
                  <a:schemeClr val="tx1"/>
                </a:solidFill>
                <a:effectLst/>
                <a:latin typeface="+mj-lt"/>
                <a:ea typeface="+mj-ea"/>
                <a:cs typeface="+mj-cs"/>
              </a:rPr>
              <a:t>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238249" y="909638"/>
            <a:ext cx="6667500" cy="5000625"/>
          </a:xfrm>
          <a:prstGeom prst="rect">
            <a:avLst/>
          </a:prstGeom>
        </p:spPr>
      </p:pic>
      <p:sp>
        <p:nvSpPr>
          <p:cNvPr id="12" name="Rounded Rectangle 11"/>
          <p:cNvSpPr/>
          <p:nvPr/>
        </p:nvSpPr>
        <p:spPr>
          <a:xfrm>
            <a:off x="133709" y="4953000"/>
            <a:ext cx="8686800" cy="1676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a:t>
            </a:r>
            <a:r>
              <a:rPr lang="en-US" sz="2000" dirty="0" smtClean="0">
                <a:latin typeface="Arial" panose="020B0604020202020204" pitchFamily="34" charset="0"/>
                <a:ea typeface="Yu Gothic UI" panose="020B0500000000000000" pitchFamily="34" charset="-128"/>
                <a:cs typeface="Arial" panose="020B0604020202020204" pitchFamily="34" charset="0"/>
              </a:rPr>
              <a:t>second poster “Airborne &amp; Contact </a:t>
            </a:r>
            <a:r>
              <a:rPr lang="en-US" sz="2000" dirty="0">
                <a:latin typeface="Arial" panose="020B0604020202020204" pitchFamily="34" charset="0"/>
                <a:ea typeface="Yu Gothic UI" panose="020B0500000000000000" pitchFamily="34" charset="-128"/>
                <a:cs typeface="Arial" panose="020B0604020202020204" pitchFamily="34" charset="0"/>
              </a:rPr>
              <a:t>Precautions” in the photo, the visitor is wearing a yellow gown, and </a:t>
            </a:r>
            <a:r>
              <a:rPr lang="en-US" sz="2000" dirty="0" smtClean="0">
                <a:latin typeface="Arial" panose="020B0604020202020204" pitchFamily="34" charset="0"/>
                <a:ea typeface="Yu Gothic UI" panose="020B0500000000000000" pitchFamily="34" charset="-128"/>
                <a:cs typeface="Arial" panose="020B0604020202020204" pitchFamily="34" charset="0"/>
              </a:rPr>
              <a:t>gloves and an N95 respirator. This one also says to clean your hands first.</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161646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AirContact</a:t>
            </a:r>
            <a:r>
              <a:rPr lang="en-US" dirty="0" smtClean="0"/>
              <a:t> poster </a:t>
            </a:r>
            <a:r>
              <a:rPr lang="en-US" baseline="0" dirty="0" smtClean="0"/>
              <a:t>outro</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238249" y="909638"/>
            <a:ext cx="6667500" cy="5000625"/>
          </a:xfrm>
          <a:prstGeom prst="rect">
            <a:avLst/>
          </a:prstGeom>
        </p:spPr>
      </p:pic>
      <p:sp>
        <p:nvSpPr>
          <p:cNvPr id="12" name="Right Arrow 11">
            <a:hlinkClick r:id="rId11"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202667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Droplet poster </a:t>
            </a:r>
            <a:r>
              <a:rPr lang="en-US" baseline="0" dirty="0" smtClean="0"/>
              <a:t>intro </a:t>
            </a:r>
            <a:r>
              <a:rPr lang="en-US" sz="4400" kern="1200" baseline="0" dirty="0" smtClean="0">
                <a:solidFill>
                  <a:schemeClr val="tx1"/>
                </a:solidFill>
                <a:effectLst/>
                <a:latin typeface="+mj-lt"/>
                <a:ea typeface="+mj-ea"/>
                <a:cs typeface="+mj-cs"/>
              </a:rPr>
              <a:t>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28053" y="952495"/>
            <a:ext cx="6487892" cy="4865919"/>
          </a:xfrm>
          <a:prstGeom prst="rect">
            <a:avLst/>
          </a:prstGeom>
        </p:spPr>
      </p:pic>
      <p:sp>
        <p:nvSpPr>
          <p:cNvPr id="12" name="Rounded Rectangle 11"/>
          <p:cNvSpPr/>
          <p:nvPr/>
        </p:nvSpPr>
        <p:spPr>
          <a:xfrm>
            <a:off x="133709" y="4953000"/>
            <a:ext cx="8686800" cy="16764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a:t>
            </a:r>
            <a:r>
              <a:rPr lang="en-US" sz="2000" dirty="0" smtClean="0">
                <a:latin typeface="Arial" panose="020B0604020202020204" pitchFamily="34" charset="0"/>
                <a:ea typeface="Yu Gothic UI" panose="020B0500000000000000" pitchFamily="34" charset="-128"/>
                <a:cs typeface="Arial" panose="020B0604020202020204" pitchFamily="34" charset="0"/>
              </a:rPr>
              <a:t>third </a:t>
            </a:r>
            <a:r>
              <a:rPr lang="en-US" sz="2000" dirty="0">
                <a:latin typeface="Arial" panose="020B0604020202020204" pitchFamily="34" charset="0"/>
                <a:ea typeface="Yu Gothic UI" panose="020B0500000000000000" pitchFamily="34" charset="-128"/>
                <a:cs typeface="Arial" panose="020B0604020202020204" pitchFamily="34" charset="0"/>
              </a:rPr>
              <a:t>poster </a:t>
            </a:r>
            <a:r>
              <a:rPr lang="en-US" sz="2000" dirty="0" smtClean="0">
                <a:latin typeface="Arial" panose="020B0604020202020204" pitchFamily="34" charset="0"/>
                <a:ea typeface="Yu Gothic UI" panose="020B0500000000000000" pitchFamily="34" charset="-128"/>
                <a:cs typeface="Arial" panose="020B0604020202020204" pitchFamily="34" charset="0"/>
              </a:rPr>
              <a:t>“Contact &amp; Droplet Precautions</a:t>
            </a:r>
            <a:r>
              <a:rPr lang="en-US" sz="2000" dirty="0">
                <a:latin typeface="Arial" panose="020B0604020202020204" pitchFamily="34" charset="0"/>
                <a:ea typeface="Yu Gothic UI" panose="020B0500000000000000" pitchFamily="34" charset="-128"/>
                <a:cs typeface="Arial" panose="020B0604020202020204" pitchFamily="34" charset="0"/>
              </a:rPr>
              <a:t>” in the photo, the visitor is wearing a yellow gown, and gloves and </a:t>
            </a:r>
            <a:r>
              <a:rPr lang="en-US" sz="2000" dirty="0" smtClean="0">
                <a:latin typeface="Arial" panose="020B0604020202020204" pitchFamily="34" charset="0"/>
                <a:ea typeface="Yu Gothic UI" panose="020B0500000000000000" pitchFamily="34" charset="-128"/>
                <a:cs typeface="Arial" panose="020B0604020202020204" pitchFamily="34" charset="0"/>
              </a:rPr>
              <a:t>a mask and eye protection. But don’t forget to clean your hands first!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627453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Droplet poster </a:t>
            </a:r>
            <a:r>
              <a:rPr lang="en-US" baseline="0" dirty="0" smtClean="0"/>
              <a:t>outro</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328053" y="952495"/>
            <a:ext cx="6487892" cy="4865919"/>
          </a:xfrm>
          <a:prstGeom prst="rect">
            <a:avLst/>
          </a:prstGeom>
        </p:spPr>
      </p:pic>
      <p:sp>
        <p:nvSpPr>
          <p:cNvPr id="13" name="Right Arrow 12">
            <a:hlinkClick r:id="rId10" action="ppaction://hlinksldjump"/>
          </p:cNvPr>
          <p:cNvSpPr/>
          <p:nvPr/>
        </p:nvSpPr>
        <p:spPr>
          <a:xfrm>
            <a:off x="6172200" y="5286375"/>
            <a:ext cx="2514600" cy="1295400"/>
          </a:xfrm>
          <a:prstGeom prst="rightArrow">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79966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Airborn</a:t>
            </a:r>
            <a:r>
              <a:rPr lang="en-US" dirty="0" smtClean="0"/>
              <a:t> poster </a:t>
            </a:r>
            <a:r>
              <a:rPr lang="en-US" baseline="0" dirty="0" smtClean="0"/>
              <a:t>intro </a:t>
            </a:r>
            <a:r>
              <a:rPr lang="en-US" sz="4400" kern="1200" baseline="0" dirty="0" smtClean="0">
                <a:solidFill>
                  <a:schemeClr val="tx1"/>
                </a:solidFill>
                <a:effectLst/>
                <a:latin typeface="+mj-lt"/>
                <a:ea typeface="+mj-ea"/>
                <a:cs typeface="+mj-cs"/>
              </a:rPr>
              <a:t>PRE COMPUTER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71600" y="876300"/>
            <a:ext cx="6400800" cy="4800600"/>
          </a:xfrm>
          <a:prstGeom prst="rect">
            <a:avLst/>
          </a:prstGeom>
        </p:spPr>
      </p:pic>
      <p:sp>
        <p:nvSpPr>
          <p:cNvPr id="12" name="Rounded Rectangle 11"/>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ea typeface="Yu Gothic UI" panose="020B0500000000000000" pitchFamily="34" charset="-128"/>
                <a:cs typeface="Arial" panose="020B0604020202020204" pitchFamily="34" charset="0"/>
              </a:rPr>
              <a:t>You take a look at the f</a:t>
            </a:r>
            <a:r>
              <a:rPr lang="en-US" sz="2000" dirty="0" smtClean="0">
                <a:latin typeface="Arial" panose="020B0604020202020204" pitchFamily="34" charset="0"/>
                <a:ea typeface="Yu Gothic UI" panose="020B0500000000000000" pitchFamily="34" charset="-128"/>
                <a:cs typeface="Arial" panose="020B0604020202020204" pitchFamily="34" charset="0"/>
              </a:rPr>
              <a:t>ourth </a:t>
            </a:r>
            <a:r>
              <a:rPr lang="en-US" sz="2000" dirty="0">
                <a:latin typeface="Arial" panose="020B0604020202020204" pitchFamily="34" charset="0"/>
                <a:ea typeface="Yu Gothic UI" panose="020B0500000000000000" pitchFamily="34" charset="-128"/>
                <a:cs typeface="Arial" panose="020B0604020202020204" pitchFamily="34" charset="0"/>
              </a:rPr>
              <a:t>poster </a:t>
            </a:r>
            <a:r>
              <a:rPr lang="en-US" sz="2000" dirty="0" smtClean="0">
                <a:latin typeface="Arial" panose="020B0604020202020204" pitchFamily="34" charset="0"/>
                <a:ea typeface="Yu Gothic UI" panose="020B0500000000000000" pitchFamily="34" charset="-128"/>
                <a:cs typeface="Arial" panose="020B0604020202020204" pitchFamily="34" charset="0"/>
              </a:rPr>
              <a:t>“Airborne Precautions” </a:t>
            </a:r>
            <a:r>
              <a:rPr lang="en-US" sz="2000" dirty="0">
                <a:latin typeface="Arial" panose="020B0604020202020204" pitchFamily="34" charset="0"/>
                <a:ea typeface="Yu Gothic UI" panose="020B0500000000000000" pitchFamily="34" charset="-128"/>
                <a:cs typeface="Arial" panose="020B0604020202020204" pitchFamily="34" charset="0"/>
              </a:rPr>
              <a:t>in the photo, the visitor is wearing </a:t>
            </a:r>
            <a:r>
              <a:rPr lang="en-US" sz="2000" dirty="0" smtClean="0">
                <a:latin typeface="Arial" panose="020B0604020202020204" pitchFamily="34" charset="0"/>
                <a:ea typeface="Yu Gothic UI" panose="020B0500000000000000" pitchFamily="34" charset="-128"/>
                <a:cs typeface="Arial" panose="020B0604020202020204" pitchFamily="34" charset="0"/>
              </a:rPr>
              <a:t>an N95 respirator only. And you guessed it, clean your hands FIRST.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75120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Airborn</a:t>
            </a:r>
            <a:r>
              <a:rPr lang="en-US" dirty="0" smtClean="0"/>
              <a:t> poster </a:t>
            </a:r>
            <a:r>
              <a:rPr lang="en-US" baseline="0" dirty="0" smtClean="0"/>
              <a:t>outro</a:t>
            </a:r>
            <a:endParaRPr lang="en-US" dirty="0"/>
          </a:p>
        </p:txBody>
      </p:sp>
      <p:pic>
        <p:nvPicPr>
          <p:cNvPr id="4" name="Content Placeholder 3">
            <a:hlinkClick r:id="rId3" action="ppaction://hlinksldjump"/>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0" cy="6850857"/>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246" y="609600"/>
            <a:ext cx="1805354" cy="2133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609600"/>
            <a:ext cx="1800578" cy="2209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679" y="2743200"/>
            <a:ext cx="2027321" cy="30815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667000"/>
            <a:ext cx="2155362" cy="3267075"/>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71600" y="876300"/>
            <a:ext cx="6400800" cy="4800600"/>
          </a:xfrm>
          <a:prstGeom prst="rect">
            <a:avLst/>
          </a:prstGeom>
        </p:spPr>
      </p:pic>
      <p:sp>
        <p:nvSpPr>
          <p:cNvPr id="11" name="Right Arrow 10">
            <a:hlinkClick r:id="rId11" action="ppaction://hlinksldjump"/>
          </p:cNvPr>
          <p:cNvSpPr/>
          <p:nvPr/>
        </p:nvSpPr>
        <p:spPr>
          <a:xfrm>
            <a:off x="6172200" y="5286375"/>
            <a:ext cx="2514600" cy="1295400"/>
          </a:xfrm>
          <a:prstGeom prst="rightArrow">
            <a:avLst/>
          </a:prstGeom>
          <a:solidFill>
            <a:srgbClr val="005CB9">
              <a:alpha val="8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Back to Posters</a:t>
            </a:r>
            <a:endParaRPr lang="en-US"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84039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lumMod val="7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514600"/>
            <a:ext cx="8229600" cy="1143000"/>
          </a:xfrm>
        </p:spPr>
        <p:txBody>
          <a:bodyPr>
            <a:noAutofit/>
          </a:bodyPr>
          <a:lstStyle/>
          <a:p>
            <a:r>
              <a:rPr lang="en-US" sz="8800" dirty="0"/>
              <a:t>1</a:t>
            </a:r>
          </a:p>
        </p:txBody>
      </p:sp>
    </p:spTree>
    <p:extLst>
      <p:ext uri="{BB962C8B-B14F-4D97-AF65-F5344CB8AC3E}">
        <p14:creationId xmlns:p14="http://schemas.microsoft.com/office/powerpoint/2010/main" val="2659960145"/>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Door text</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t="14042" b="2242"/>
          <a:stretch/>
        </p:blipFill>
        <p:spPr>
          <a:xfrm rot="5400000">
            <a:off x="1423059" y="1386816"/>
            <a:ext cx="6429470" cy="4036838"/>
          </a:xfrm>
          <a:prstGeom prst="rect">
            <a:avLst/>
          </a:prstGeom>
        </p:spPr>
      </p:pic>
      <p:sp>
        <p:nvSpPr>
          <p:cNvPr id="17" name="Rounded Rectangle 16"/>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look at the door, it looks pretty sturdy, you don’t think you can break it down, you give it a kick anyways. You are rewarded with a sore toe, and the camera speaker turning on again…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47787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Door text2</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t="14042" b="2242"/>
          <a:stretch/>
        </p:blipFill>
        <p:spPr>
          <a:xfrm rot="5400000">
            <a:off x="1428488" y="1396246"/>
            <a:ext cx="6429470" cy="4036838"/>
          </a:xfrm>
          <a:prstGeom prst="rect">
            <a:avLst/>
          </a:prstGeom>
        </p:spPr>
      </p:pic>
      <p:sp>
        <p:nvSpPr>
          <p:cNvPr id="17" name="Rounded Rectangle 16"/>
          <p:cNvSpPr/>
          <p:nvPr/>
        </p:nvSpPr>
        <p:spPr>
          <a:xfrm>
            <a:off x="133709" y="43434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dobe Ming Std L" pitchFamily="18" charset="-128"/>
                <a:ea typeface="Adobe Ming Std L" pitchFamily="18" charset="-128"/>
              </a:rPr>
              <a:t>“Incorrect PPE detected. Please use proper donning procedures to don appropriate PPE for current lab setting. See IPC resource manual “Lignum </a:t>
            </a:r>
            <a:r>
              <a:rPr lang="en-US" sz="2400" dirty="0" err="1" smtClean="0">
                <a:latin typeface="Adobe Ming Std L" pitchFamily="18" charset="-128"/>
                <a:ea typeface="Adobe Ming Std L" pitchFamily="18" charset="-128"/>
              </a:rPr>
              <a:t>Virum”for</a:t>
            </a:r>
            <a:r>
              <a:rPr lang="en-US" sz="2400" dirty="0" smtClean="0">
                <a:latin typeface="Adobe Ming Std L" pitchFamily="18" charset="-128"/>
                <a:ea typeface="Adobe Ming Std L" pitchFamily="18" charset="-128"/>
              </a:rPr>
              <a:t> </a:t>
            </a:r>
            <a:r>
              <a:rPr lang="en-US" sz="2400" dirty="0">
                <a:latin typeface="Adobe Ming Std L" pitchFamily="18" charset="-128"/>
                <a:ea typeface="Adobe Ming Std L" pitchFamily="18" charset="-128"/>
              </a:rPr>
              <a:t>more information.”</a:t>
            </a:r>
          </a:p>
          <a:p>
            <a:pPr algn="ctr"/>
            <a:r>
              <a:rPr lang="en-US" sz="1600" dirty="0">
                <a:latin typeface="Adobe Ming Std L" pitchFamily="18" charset="-128"/>
                <a:ea typeface="Adobe Ming Std L" pitchFamily="18" charset="-128"/>
              </a:rPr>
              <a:t> </a:t>
            </a:r>
            <a:endParaRPr lang="en-US" sz="1200" dirty="0">
              <a:latin typeface="Yu Gothic UI" panose="020B0500000000000000" pitchFamily="34" charset="-128"/>
              <a:ea typeface="Yu Gothic UI" panose="020B0500000000000000" pitchFamily="34" charset="-128"/>
            </a:endParaRPr>
          </a:p>
        </p:txBody>
      </p:sp>
      <p:sp>
        <p:nvSpPr>
          <p:cNvPr id="3" name="Rectangle 2">
            <a:hlinkClick r:id="rId11" action="ppaction://hlinksldjump"/>
          </p:cNvPr>
          <p:cNvSpPr/>
          <p:nvPr/>
        </p:nvSpPr>
        <p:spPr>
          <a:xfrm>
            <a:off x="-1524000" y="-445561"/>
            <a:ext cx="11658600" cy="8534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1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Camera select text</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34" r="28229"/>
          <a:stretch/>
        </p:blipFill>
        <p:spPr>
          <a:xfrm rot="5400000">
            <a:off x="1143000" y="-1143000"/>
            <a:ext cx="6858000" cy="9144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8575" y="390524"/>
            <a:ext cx="1295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2200" y="380999"/>
            <a:ext cx="1320800" cy="990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42783"/>
            <a:ext cx="5315273" cy="27434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3983704"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28599"/>
            <a:ext cx="1066800" cy="1066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821639"/>
            <a:ext cx="6113783" cy="3112561"/>
          </a:xfrm>
          <a:prstGeom prst="rect">
            <a:avLst/>
          </a:prstGeom>
        </p:spPr>
      </p:pic>
      <p:sp>
        <p:nvSpPr>
          <p:cNvPr id="16" name="Right Arrow 15">
            <a:hlinkClick r:id="rId9" action="ppaction://hlinksldjump"/>
          </p:cNvPr>
          <p:cNvSpPr/>
          <p:nvPr/>
        </p:nvSpPr>
        <p:spPr>
          <a:xfrm flipH="1">
            <a:off x="152400" y="4876800"/>
            <a:ext cx="25146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Yu Gothic UI" panose="020B0500000000000000" pitchFamily="34" charset="-128"/>
                <a:ea typeface="Yu Gothic UI" panose="020B0500000000000000" pitchFamily="34" charset="-128"/>
              </a:rPr>
              <a:t>Go to Desk</a:t>
            </a:r>
            <a:endParaRPr lang="en-US" dirty="0">
              <a:latin typeface="Yu Gothic UI" panose="020B0500000000000000" pitchFamily="34" charset="-128"/>
              <a:ea typeface="Yu Gothic UI" panose="020B0500000000000000" pitchFamily="34" charset="-128"/>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4720" y="457200"/>
            <a:ext cx="3527160" cy="3527160"/>
          </a:xfrm>
          <a:prstGeom prst="rect">
            <a:avLst/>
          </a:prstGeom>
        </p:spPr>
      </p:pic>
      <p:sp>
        <p:nvSpPr>
          <p:cNvPr id="17" name="Rounded Rectangle 16"/>
          <p:cNvSpPr/>
          <p:nvPr/>
        </p:nvSpPr>
        <p:spPr>
          <a:xfrm>
            <a:off x="133709" y="4876800"/>
            <a:ext cx="8686800" cy="1752600"/>
          </a:xfrm>
          <a:prstGeom prst="roundRect">
            <a:avLst/>
          </a:prstGeom>
          <a:solidFill>
            <a:srgbClr val="005CB9">
              <a:alpha val="54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stand on your tippy-toes to get a closer look at the camera, the light is on inside and it looks very fancy. The camera seems to be overlooking the entire room, and a wire connects it to the door. If you put on the correct PPE with proper donning procedure maybe the camera will let you in?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4" name="Rectangle 3">
            <a:hlinkClick r:id="rId11" action="ppaction://hlinksldjump"/>
          </p:cNvPr>
          <p:cNvSpPr/>
          <p:nvPr/>
        </p:nvSpPr>
        <p:spPr>
          <a:xfrm>
            <a:off x="-2493296" y="-685800"/>
            <a:ext cx="12954000" cy="8229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682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Intro</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7" name="Rounded Rectangle 16"/>
          <p:cNvSpPr/>
          <p:nvPr/>
        </p:nvSpPr>
        <p:spPr>
          <a:xfrm>
            <a:off x="324877" y="5329237"/>
            <a:ext cx="8686800" cy="1350241"/>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On the left side of the room is a small desk with a laptop and some other objects on it. You’re looking for some information on what PPE to wear for the camera, maybe you can find something here?</a:t>
            </a:r>
          </a:p>
          <a:p>
            <a:pPr algn="ct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168697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Clickable</a:t>
            </a:r>
            <a:endParaRPr lang="en-US" dirty="0"/>
          </a:p>
        </p:txBody>
      </p:sp>
      <p:pic>
        <p:nvPicPr>
          <p:cNvPr id="18" name="Picture 1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3" name="Right Arrow 2">
            <a:hlinkClick r:id="rId20" action="ppaction://hlinksldjump"/>
          </p:cNvPr>
          <p:cNvSpPr/>
          <p:nvPr/>
        </p:nvSpPr>
        <p:spPr>
          <a:xfrm>
            <a:off x="6296937" y="1143000"/>
            <a:ext cx="2133600" cy="990600"/>
          </a:xfrm>
          <a:prstGeom prst="rightArrow">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Go to Door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98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Phone</a:t>
            </a:r>
            <a:r>
              <a:rPr lang="en-US" baseline="0" dirty="0" smtClean="0"/>
              <a:t>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029199"/>
            <a:ext cx="8686800" cy="164776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take a closer look at the desk phone,  there isn’t any numbers preset into it and it looks like it can only do internal calls. You press some buttons and  hope you get lucky……………………………………………</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No answer, oh well.</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11" action="ppaction://hlinksldjump"/>
          </p:cNvPr>
          <p:cNvSpPr/>
          <p:nvPr/>
        </p:nvSpPr>
        <p:spPr>
          <a:xfrm>
            <a:off x="-1143000" y="-678471"/>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38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Cell Phone</a:t>
            </a:r>
            <a:r>
              <a:rPr lang="en-US" baseline="0" dirty="0" smtClean="0"/>
              <a:t>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329237"/>
            <a:ext cx="8686800" cy="1347732"/>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There’s a cell phone here, you try to turn it on but the battery is dead. Doesn’t look like it will be too helpful</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990600" y="-678471"/>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229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Painting</a:t>
            </a:r>
            <a:r>
              <a:rPr lang="en-US" baseline="0" dirty="0" smtClean="0"/>
              <a:t>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435603"/>
            <a:ext cx="8686800" cy="124136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There’s a painting with a bunch of flowers pouring out of a </a:t>
            </a:r>
            <a:r>
              <a:rPr lang="en-US" sz="2000" dirty="0">
                <a:latin typeface="Arial" panose="020B0604020202020204" pitchFamily="34" charset="0"/>
                <a:cs typeface="Arial" panose="020B0604020202020204" pitchFamily="34" charset="0"/>
              </a:rPr>
              <a:t>glass vase. You don’t notice anything strange about the </a:t>
            </a:r>
            <a:r>
              <a:rPr lang="en-US" sz="2000" dirty="0" smtClean="0">
                <a:latin typeface="Arial" panose="020B0604020202020204" pitchFamily="34" charset="0"/>
                <a:cs typeface="Arial" panose="020B0604020202020204" pitchFamily="34" charset="0"/>
              </a:rPr>
              <a:t>photo, though it seems a bit more ominous given that people are turning into plants!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1371600" y="-751114"/>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82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Desk Book</a:t>
            </a:r>
            <a:r>
              <a:rPr lang="en-US" baseline="0" dirty="0" smtClean="0"/>
              <a:t>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228600" y="4838703"/>
            <a:ext cx="8686800" cy="183826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“Control of Communicable Diseases Manual” This sounds perfect, maybe there is something in here about the tree virus? You search the index but can’t find anything that will help. In fact you can’t find anything on the tree virus at all!  The book must have been published before the tree virus was discovered.</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1371600" y="-619126"/>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82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2 hand sanitizer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137153"/>
            <a:ext cx="8686800" cy="1539815"/>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There is a small bottle of alcohol based hand sanitizer on the desk here. You press the pump down –Squirt- </a:t>
            </a:r>
            <a:r>
              <a:rPr lang="en-US" sz="2000" dirty="0" smtClean="0">
                <a:latin typeface="Arial" panose="020B0604020202020204" pitchFamily="34" charset="0"/>
                <a:ea typeface="Yu Gothic UI" panose="020B0500000000000000" pitchFamily="34" charset="-128"/>
                <a:cs typeface="Arial" panose="020B0604020202020204" pitchFamily="34" charset="0"/>
              </a:rPr>
              <a:t>and clean your hands. It smells like….. ethanol, you suppose the smell makes sense and are unsure what you were expecting. At least your hands are clean now though!</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1143000" y="-762000"/>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254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5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67100" y="1895473"/>
            <a:ext cx="3467100" cy="2554545"/>
          </a:xfrm>
          <a:prstGeom prst="rect">
            <a:avLst/>
          </a:prstGeom>
          <a:noFill/>
        </p:spPr>
        <p:txBody>
          <a:bodyPr wrap="square" rtlCol="0">
            <a:spAutoFit/>
          </a:bodyPr>
          <a:lstStyle/>
          <a:p>
            <a:r>
              <a:rPr lang="en-US" sz="8000" dirty="0" smtClean="0">
                <a:solidFill>
                  <a:schemeClr val="bg1"/>
                </a:solidFill>
                <a:latin typeface="High Tower Text" panose="02040502050506030303" pitchFamily="18" charset="0"/>
              </a:rPr>
              <a:t>BZZ </a:t>
            </a:r>
            <a:r>
              <a:rPr lang="en-US" sz="8000" dirty="0" err="1" smtClean="0">
                <a:solidFill>
                  <a:schemeClr val="bg1"/>
                </a:solidFill>
                <a:latin typeface="High Tower Text" panose="02040502050506030303" pitchFamily="18" charset="0"/>
              </a:rPr>
              <a:t>BZZ</a:t>
            </a:r>
            <a:endParaRPr lang="en-US" sz="8000" dirty="0">
              <a:solidFill>
                <a:schemeClr val="bg1"/>
              </a:solidFill>
              <a:latin typeface="High Tower Text" panose="02040502050506030303" pitchFamily="18" charset="0"/>
            </a:endParaRPr>
          </a:p>
        </p:txBody>
      </p:sp>
      <p:sp>
        <p:nvSpPr>
          <p:cNvPr id="6" name="Rounded Rectangle 5"/>
          <p:cNvSpPr/>
          <p:nvPr/>
        </p:nvSpPr>
        <p:spPr>
          <a:xfrm>
            <a:off x="228600" y="5867400"/>
            <a:ext cx="8686800" cy="80225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endParaRPr lang="en-US" sz="2000" dirty="0" smtClean="0">
              <a:latin typeface="Yu Gothic UI" panose="020B0500000000000000" pitchFamily="34" charset="-128"/>
              <a:ea typeface="Yu Gothic UI" panose="020B0500000000000000" pitchFamily="34" charset="-128"/>
            </a:endParaRP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Hey, I got a text….</a:t>
            </a:r>
            <a:endParaRPr lang="en-US" sz="2000" dirty="0">
              <a:latin typeface="Arial" panose="020B0604020202020204" pitchFamily="34" charset="0"/>
              <a:ea typeface="Yu Gothic UI" panose="020B0500000000000000" pitchFamily="34" charset="-128"/>
              <a:cs typeface="Arial" panose="020B0604020202020204" pitchFamily="34" charset="0"/>
            </a:endParaRPr>
          </a:p>
          <a:p>
            <a:pPr algn="ctr"/>
            <a:endParaRPr lang="en-US" sz="2000" dirty="0">
              <a:latin typeface="Yu Gothic UI" panose="020B0500000000000000" pitchFamily="34" charset="-128"/>
              <a:ea typeface="Yu Gothic UI" panose="020B0500000000000000" pitchFamily="34" charset="-128"/>
            </a:endParaRPr>
          </a:p>
          <a:p>
            <a:pPr algn="ctr"/>
            <a:endParaRPr lang="en-US" dirty="0" smtClean="0">
              <a:latin typeface="Yu Gothic UI" panose="020B0500000000000000" pitchFamily="34" charset="-128"/>
              <a:ea typeface="Yu Gothic UI" panose="020B0500000000000000" pitchFamily="34" charset="-128"/>
            </a:endParaRPr>
          </a:p>
          <a:p>
            <a:pPr algn="ctr"/>
            <a:r>
              <a:rPr lang="en-US" dirty="0" smtClean="0">
                <a:latin typeface="Yu Gothic UI" panose="020B0500000000000000" pitchFamily="34" charset="-128"/>
                <a:ea typeface="Yu Gothic UI" panose="020B0500000000000000" pitchFamily="34" charset="-128"/>
              </a:rPr>
              <a:t> </a:t>
            </a:r>
            <a:endParaRPr lang="en-US" dirty="0">
              <a:latin typeface="Yu Gothic UI" panose="020B0500000000000000" pitchFamily="34" charset="-128"/>
              <a:ea typeface="Yu Gothic UI" panose="020B0500000000000000" pitchFamily="34" charset="-128"/>
            </a:endParaRPr>
          </a:p>
        </p:txBody>
      </p:sp>
      <p:sp>
        <p:nvSpPr>
          <p:cNvPr id="5" name="TextBox 4"/>
          <p:cNvSpPr txBox="1"/>
          <p:nvPr/>
        </p:nvSpPr>
        <p:spPr>
          <a:xfrm>
            <a:off x="6934200" y="304800"/>
            <a:ext cx="187743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Click to continue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1207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Scene 2 Desk Kleenex</a:t>
            </a:r>
            <a:r>
              <a:rPr lang="en-US" baseline="0" dirty="0" smtClean="0"/>
              <a:t> text</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536479"/>
            <a:ext cx="8686800" cy="114049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A regular old tissue box, nothing interesting here.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1143000" y="-678471"/>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469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Scene 2 Desk STICKYNOTE TEXT GAIN PASSWORD</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526955"/>
            <a:ext cx="8686800" cy="1150013"/>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It’s a sticky note looks like there’s a reminder to pick up cat food and text Mom… Wait, is there something else here?  </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6585" y="-243240"/>
            <a:ext cx="6156935" cy="5664380"/>
          </a:xfrm>
          <a:prstGeom prst="rect">
            <a:avLst/>
          </a:prstGeom>
        </p:spPr>
      </p:pic>
      <p:sp>
        <p:nvSpPr>
          <p:cNvPr id="16" name="Rectangle 15">
            <a:hlinkClick r:id="rId12" action="ppaction://hlinksldjump"/>
          </p:cNvPr>
          <p:cNvSpPr/>
          <p:nvPr/>
        </p:nvSpPr>
        <p:spPr>
          <a:xfrm>
            <a:off x="-838200" y="-762000"/>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3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Scene 2 Desk Computer</a:t>
            </a:r>
            <a:r>
              <a:rPr lang="en-US" baseline="0" dirty="0" smtClean="0"/>
              <a:t> Text (PRE PASSWORD)</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4724773"/>
            <a:ext cx="8686800" cy="1952196"/>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wiggle the mouse to bring the computer out of sleep mode. The computer flashes a login screen and requests a password.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You remember that some people are guilty of the horrible information technology crime of having their password written down. Maybe if you look around you will find the password nearby?</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13" name="Rectangle 12">
            <a:hlinkClick r:id="rId11" action="ppaction://hlinksldjump"/>
          </p:cNvPr>
          <p:cNvSpPr/>
          <p:nvPr/>
        </p:nvSpPr>
        <p:spPr>
          <a:xfrm>
            <a:off x="-685800" y="-914400"/>
            <a:ext cx="11125200" cy="8382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hlinkClick r:id="rId12" action="ppaction://hlinksldjump"/>
          </p:cNvPr>
          <p:cNvSpPr/>
          <p:nvPr/>
        </p:nvSpPr>
        <p:spPr>
          <a:xfrm>
            <a:off x="6344561" y="226022"/>
            <a:ext cx="2133600" cy="990600"/>
          </a:xfrm>
          <a:prstGeom prst="rightArrow">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Back to desk</a:t>
            </a:r>
            <a:endParaRPr lang="en-US" dirty="0">
              <a:latin typeface="Arial" panose="020B0604020202020204" pitchFamily="34" charset="0"/>
              <a:cs typeface="Arial" panose="020B0604020202020204" pitchFamily="34" charset="0"/>
            </a:endParaRPr>
          </a:p>
        </p:txBody>
      </p:sp>
      <p:sp>
        <p:nvSpPr>
          <p:cNvPr id="3" name="Rectangle 2">
            <a:hlinkClick r:id="rId13" action="ppaction://hlinksldjump"/>
          </p:cNvPr>
          <p:cNvSpPr/>
          <p:nvPr/>
        </p:nvSpPr>
        <p:spPr>
          <a:xfrm>
            <a:off x="3828093" y="2895600"/>
            <a:ext cx="2648907" cy="957683"/>
          </a:xfrm>
          <a:prstGeom prst="rect">
            <a:avLst/>
          </a:prstGeom>
          <a:solidFill>
            <a:srgbClr val="005CB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Try guessing password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82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list</a:t>
            </a:r>
            <a:r>
              <a:rPr lang="en-US" baseline="0" dirty="0" smtClean="0"/>
              <a:t> 1</a:t>
            </a:r>
            <a:endParaRPr lang="en-US" dirty="0"/>
          </a:p>
        </p:txBody>
      </p:sp>
      <p:sp>
        <p:nvSpPr>
          <p:cNvPr id="4" name="Rounded Rectangle 3">
            <a:hlinkClick r:id="rId2" action="ppaction://hlinksldjump"/>
          </p:cNvPr>
          <p:cNvSpPr/>
          <p:nvPr/>
        </p:nvSpPr>
        <p:spPr>
          <a:xfrm>
            <a:off x="0" y="5867400"/>
            <a:ext cx="9156700" cy="99059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What password should you try? (If you don’t see the one you want, select more passwords to see a different list or select give up to look around the desk more)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p:cNvSpPr/>
          <p:nvPr/>
        </p:nvSpPr>
        <p:spPr>
          <a:xfrm>
            <a:off x="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Supercalifragilistic</a:t>
            </a:r>
            <a:endParaRPr lang="en-US" dirty="0"/>
          </a:p>
        </p:txBody>
      </p:sp>
      <p:sp>
        <p:nvSpPr>
          <p:cNvPr id="10" name="Rectangle 9"/>
          <p:cNvSpPr/>
          <p:nvPr/>
        </p:nvSpPr>
        <p:spPr>
          <a:xfrm>
            <a:off x="3048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12345</a:t>
            </a:r>
            <a:endParaRPr lang="en-US" dirty="0"/>
          </a:p>
        </p:txBody>
      </p:sp>
      <p:sp>
        <p:nvSpPr>
          <p:cNvPr id="11" name="Rectangle 10"/>
          <p:cNvSpPr/>
          <p:nvPr/>
        </p:nvSpPr>
        <p:spPr>
          <a:xfrm>
            <a:off x="6096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Catsarecute5</a:t>
            </a:r>
            <a:endParaRPr lang="en-US" dirty="0"/>
          </a:p>
        </p:txBody>
      </p:sp>
      <p:sp>
        <p:nvSpPr>
          <p:cNvPr id="12" name="Rectangle 11"/>
          <p:cNvSpPr/>
          <p:nvPr/>
        </p:nvSpPr>
        <p:spPr>
          <a:xfrm>
            <a:off x="0" y="1536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puppydog9</a:t>
            </a:r>
            <a:endParaRPr lang="en-US" dirty="0"/>
          </a:p>
        </p:txBody>
      </p:sp>
      <p:sp>
        <p:nvSpPr>
          <p:cNvPr id="13" name="Rectangle 12"/>
          <p:cNvSpPr/>
          <p:nvPr/>
        </p:nvSpPr>
        <p:spPr>
          <a:xfrm>
            <a:off x="30353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comedyfan8</a:t>
            </a:r>
            <a:endParaRPr lang="en-US" dirty="0"/>
          </a:p>
        </p:txBody>
      </p:sp>
      <p:sp>
        <p:nvSpPr>
          <p:cNvPr id="14" name="Rectangle 13"/>
          <p:cNvSpPr/>
          <p:nvPr/>
        </p:nvSpPr>
        <p:spPr>
          <a:xfrm>
            <a:off x="60960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a:t>
            </a:r>
            <a:endParaRPr lang="en-US" dirty="0"/>
          </a:p>
        </p:txBody>
      </p:sp>
      <p:sp>
        <p:nvSpPr>
          <p:cNvPr id="15" name="Rectangle 14"/>
          <p:cNvSpPr/>
          <p:nvPr/>
        </p:nvSpPr>
        <p:spPr>
          <a:xfrm>
            <a:off x="3035300" y="77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hockeyfan9</a:t>
            </a:r>
            <a:endParaRPr lang="en-US" dirty="0"/>
          </a:p>
        </p:txBody>
      </p:sp>
      <p:sp>
        <p:nvSpPr>
          <p:cNvPr id="16" name="Rectangle 15"/>
          <p:cNvSpPr/>
          <p:nvPr/>
        </p:nvSpPr>
        <p:spPr>
          <a:xfrm>
            <a:off x="609600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Password2</a:t>
            </a:r>
            <a:endParaRPr lang="en-US" dirty="0"/>
          </a:p>
        </p:txBody>
      </p:sp>
      <p:sp>
        <p:nvSpPr>
          <p:cNvPr id="17" name="Rectangle 16"/>
          <p:cNvSpPr/>
          <p:nvPr/>
        </p:nvSpPr>
        <p:spPr>
          <a:xfrm>
            <a:off x="61087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cats64</a:t>
            </a:r>
            <a:endParaRPr lang="en-US" dirty="0"/>
          </a:p>
        </p:txBody>
      </p:sp>
      <p:sp>
        <p:nvSpPr>
          <p:cNvPr id="18" name="Rectangle 17"/>
          <p:cNvSpPr/>
          <p:nvPr/>
        </p:nvSpPr>
        <p:spPr>
          <a:xfrm>
            <a:off x="30480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a:t>
            </a:r>
            <a:endParaRPr lang="en-US" dirty="0"/>
          </a:p>
        </p:txBody>
      </p:sp>
      <p:sp>
        <p:nvSpPr>
          <p:cNvPr id="19" name="Rectangle 18"/>
          <p:cNvSpPr/>
          <p:nvPr/>
        </p:nvSpPr>
        <p:spPr>
          <a:xfrm>
            <a:off x="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password1234</a:t>
            </a:r>
            <a:endParaRPr lang="en-US" dirty="0"/>
          </a:p>
        </p:txBody>
      </p:sp>
      <p:sp>
        <p:nvSpPr>
          <p:cNvPr id="20" name="Rectangle 19"/>
          <p:cNvSpPr/>
          <p:nvPr/>
        </p:nvSpPr>
        <p:spPr>
          <a:xfrm>
            <a:off x="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1234</a:t>
            </a:r>
            <a:endParaRPr lang="en-US" dirty="0"/>
          </a:p>
        </p:txBody>
      </p:sp>
      <p:sp>
        <p:nvSpPr>
          <p:cNvPr id="21" name="Rectangle 20"/>
          <p:cNvSpPr/>
          <p:nvPr/>
        </p:nvSpPr>
        <p:spPr>
          <a:xfrm>
            <a:off x="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a:t>
            </a:r>
            <a:endParaRPr lang="en-US" dirty="0"/>
          </a:p>
        </p:txBody>
      </p:sp>
      <p:sp>
        <p:nvSpPr>
          <p:cNvPr id="22" name="Rectangle 21"/>
          <p:cNvSpPr/>
          <p:nvPr/>
        </p:nvSpPr>
        <p:spPr>
          <a:xfrm>
            <a:off x="3060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password</a:t>
            </a:r>
            <a:endParaRPr lang="en-US" dirty="0"/>
          </a:p>
        </p:txBody>
      </p:sp>
      <p:sp>
        <p:nvSpPr>
          <p:cNvPr id="23" name="Rectangle 22"/>
          <p:cNvSpPr/>
          <p:nvPr/>
        </p:nvSpPr>
        <p:spPr>
          <a:xfrm>
            <a:off x="6108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Flowers</a:t>
            </a:r>
            <a:endParaRPr lang="en-US" dirty="0"/>
          </a:p>
        </p:txBody>
      </p:sp>
      <p:sp>
        <p:nvSpPr>
          <p:cNvPr id="24" name="Rectangle 23"/>
          <p:cNvSpPr/>
          <p:nvPr/>
        </p:nvSpPr>
        <p:spPr>
          <a:xfrm>
            <a:off x="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123456789</a:t>
            </a:r>
            <a:endParaRPr lang="en-US" dirty="0"/>
          </a:p>
        </p:txBody>
      </p:sp>
      <p:sp>
        <p:nvSpPr>
          <p:cNvPr id="25" name="Rectangle 24"/>
          <p:cNvSpPr/>
          <p:nvPr/>
        </p:nvSpPr>
        <p:spPr>
          <a:xfrm>
            <a:off x="3048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Pass-word</a:t>
            </a:r>
            <a:endParaRPr lang="en-US" dirty="0"/>
          </a:p>
        </p:txBody>
      </p:sp>
      <p:sp>
        <p:nvSpPr>
          <p:cNvPr id="26" name="Rectangle 25"/>
          <p:cNvSpPr/>
          <p:nvPr/>
        </p:nvSpPr>
        <p:spPr>
          <a:xfrm>
            <a:off x="6096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jester54</a:t>
            </a:r>
            <a:endParaRPr lang="en-US" dirty="0"/>
          </a:p>
        </p:txBody>
      </p:sp>
      <p:sp>
        <p:nvSpPr>
          <p:cNvPr id="27" name="Rectangle 26"/>
          <p:cNvSpPr/>
          <p:nvPr/>
        </p:nvSpPr>
        <p:spPr>
          <a:xfrm>
            <a:off x="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2314</a:t>
            </a:r>
            <a:endParaRPr lang="en-US" dirty="0"/>
          </a:p>
        </p:txBody>
      </p:sp>
      <p:sp>
        <p:nvSpPr>
          <p:cNvPr id="28" name="Rectangle 27"/>
          <p:cNvSpPr/>
          <p:nvPr/>
        </p:nvSpPr>
        <p:spPr>
          <a:xfrm>
            <a:off x="3035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Password1234</a:t>
            </a:r>
            <a:endParaRPr lang="en-US" dirty="0"/>
          </a:p>
        </p:txBody>
      </p:sp>
      <p:sp>
        <p:nvSpPr>
          <p:cNvPr id="29" name="Rectangle 28"/>
          <p:cNvSpPr/>
          <p:nvPr/>
        </p:nvSpPr>
        <p:spPr>
          <a:xfrm>
            <a:off x="6083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Pinkflowers</a:t>
            </a:r>
            <a:endParaRPr lang="en-US" dirty="0"/>
          </a:p>
        </p:txBody>
      </p:sp>
      <p:sp>
        <p:nvSpPr>
          <p:cNvPr id="30" name="Rectangle 29">
            <a:hlinkClick r:id="rId3" action="ppaction://hlinksldjump"/>
          </p:cNvPr>
          <p:cNvSpPr/>
          <p:nvPr/>
        </p:nvSpPr>
        <p:spPr>
          <a:xfrm>
            <a:off x="-12700" y="5346700"/>
            <a:ext cx="4660900" cy="520700"/>
          </a:xfrm>
          <a:prstGeom prst="rect">
            <a:avLst/>
          </a:prstGeom>
          <a:solidFill>
            <a:srgbClr val="A4D55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3" action="ppaction://hlinksldjump"/>
              </a:rPr>
              <a:t>More Passwords</a:t>
            </a:r>
            <a:endParaRPr lang="en-US" dirty="0"/>
          </a:p>
        </p:txBody>
      </p:sp>
      <p:sp>
        <p:nvSpPr>
          <p:cNvPr id="32" name="Rectangle 31">
            <a:hlinkClick r:id="rId4" action="ppaction://hlinksldjump"/>
          </p:cNvPr>
          <p:cNvSpPr/>
          <p:nvPr/>
        </p:nvSpPr>
        <p:spPr>
          <a:xfrm>
            <a:off x="4483100" y="5346700"/>
            <a:ext cx="4660900" cy="520700"/>
          </a:xfrm>
          <a:prstGeom prst="rect">
            <a:avLst/>
          </a:prstGeom>
          <a:solidFill>
            <a:srgbClr val="A4D55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4" action="ppaction://hlinksldjump"/>
              </a:rPr>
              <a:t>Give Up</a:t>
            </a:r>
            <a:endParaRPr lang="en-US" dirty="0"/>
          </a:p>
        </p:txBody>
      </p:sp>
      <p:sp>
        <p:nvSpPr>
          <p:cNvPr id="33" name="Rectangle 32">
            <a:hlinkClick r:id="rId5" action="ppaction://hlinksldjump"/>
          </p:cNvPr>
          <p:cNvSpPr/>
          <p:nvPr/>
        </p:nvSpPr>
        <p:spPr>
          <a:xfrm>
            <a:off x="-457200" y="-304800"/>
            <a:ext cx="10210800" cy="56515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27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list</a:t>
            </a:r>
            <a:r>
              <a:rPr lang="en-US" baseline="0" dirty="0" smtClean="0"/>
              <a:t> 2</a:t>
            </a:r>
            <a:endParaRPr lang="en-US" dirty="0"/>
          </a:p>
        </p:txBody>
      </p:sp>
      <p:sp>
        <p:nvSpPr>
          <p:cNvPr id="4" name="Rounded Rectangle 3">
            <a:hlinkClick r:id="rId2" action="ppaction://hlinksldjump"/>
          </p:cNvPr>
          <p:cNvSpPr/>
          <p:nvPr/>
        </p:nvSpPr>
        <p:spPr>
          <a:xfrm>
            <a:off x="0" y="5867400"/>
            <a:ext cx="9144000" cy="99059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What password should you try? (If you don’t see the one you want, select more passwords to see a different list or select give up to look around the desk more)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p:cNvSpPr/>
          <p:nvPr/>
        </p:nvSpPr>
        <p:spPr>
          <a:xfrm>
            <a:off x="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Guest675</a:t>
            </a:r>
            <a:endParaRPr lang="en-US" dirty="0"/>
          </a:p>
        </p:txBody>
      </p:sp>
      <p:sp>
        <p:nvSpPr>
          <p:cNvPr id="10" name="Rectangle 9"/>
          <p:cNvSpPr/>
          <p:nvPr/>
        </p:nvSpPr>
        <p:spPr>
          <a:xfrm>
            <a:off x="3048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56789</a:t>
            </a:r>
            <a:endParaRPr lang="en-US" dirty="0"/>
          </a:p>
        </p:txBody>
      </p:sp>
      <p:sp>
        <p:nvSpPr>
          <p:cNvPr id="11" name="Rectangle 10"/>
          <p:cNvSpPr/>
          <p:nvPr/>
        </p:nvSpPr>
        <p:spPr>
          <a:xfrm>
            <a:off x="6096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oiasyuet863</a:t>
            </a:r>
            <a:endParaRPr lang="en-US" dirty="0"/>
          </a:p>
        </p:txBody>
      </p:sp>
      <p:sp>
        <p:nvSpPr>
          <p:cNvPr id="12" name="Rectangle 11"/>
          <p:cNvSpPr/>
          <p:nvPr/>
        </p:nvSpPr>
        <p:spPr>
          <a:xfrm>
            <a:off x="0" y="1536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Labpassword</a:t>
            </a:r>
            <a:endParaRPr lang="en-US" dirty="0"/>
          </a:p>
        </p:txBody>
      </p:sp>
      <p:sp>
        <p:nvSpPr>
          <p:cNvPr id="13" name="Rectangle 12"/>
          <p:cNvSpPr/>
          <p:nvPr/>
        </p:nvSpPr>
        <p:spPr>
          <a:xfrm>
            <a:off x="30353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zasjdfndslfjb6</a:t>
            </a:r>
            <a:endParaRPr lang="en-US" dirty="0"/>
          </a:p>
        </p:txBody>
      </p:sp>
      <p:sp>
        <p:nvSpPr>
          <p:cNvPr id="14" name="Rectangle 13"/>
          <p:cNvSpPr/>
          <p:nvPr/>
        </p:nvSpPr>
        <p:spPr>
          <a:xfrm>
            <a:off x="60960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Elephant5</a:t>
            </a:r>
            <a:endParaRPr lang="en-US" dirty="0"/>
          </a:p>
        </p:txBody>
      </p:sp>
      <p:sp>
        <p:nvSpPr>
          <p:cNvPr id="15" name="Rectangle 14"/>
          <p:cNvSpPr/>
          <p:nvPr/>
        </p:nvSpPr>
        <p:spPr>
          <a:xfrm>
            <a:off x="3035300" y="77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iceCream12</a:t>
            </a:r>
            <a:endParaRPr lang="en-US" dirty="0"/>
          </a:p>
        </p:txBody>
      </p:sp>
      <p:sp>
        <p:nvSpPr>
          <p:cNvPr id="16" name="Rectangle 15"/>
          <p:cNvSpPr/>
          <p:nvPr/>
        </p:nvSpPr>
        <p:spPr>
          <a:xfrm>
            <a:off x="609600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isugfsgxb98</a:t>
            </a:r>
            <a:endParaRPr lang="en-US" dirty="0"/>
          </a:p>
        </p:txBody>
      </p:sp>
      <p:sp>
        <p:nvSpPr>
          <p:cNvPr id="17" name="Rectangle 16"/>
          <p:cNvSpPr/>
          <p:nvPr/>
        </p:nvSpPr>
        <p:spPr>
          <a:xfrm>
            <a:off x="61087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Dustyroad90</a:t>
            </a:r>
            <a:endParaRPr lang="en-US" dirty="0"/>
          </a:p>
        </p:txBody>
      </p:sp>
      <p:sp>
        <p:nvSpPr>
          <p:cNvPr id="18" name="Rectangle 17"/>
          <p:cNvSpPr/>
          <p:nvPr/>
        </p:nvSpPr>
        <p:spPr>
          <a:xfrm>
            <a:off x="30480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djuskyf43</a:t>
            </a:r>
            <a:endParaRPr lang="en-US" dirty="0"/>
          </a:p>
        </p:txBody>
      </p:sp>
      <p:sp>
        <p:nvSpPr>
          <p:cNvPr id="19" name="Rectangle 18"/>
          <p:cNvSpPr/>
          <p:nvPr/>
        </p:nvSpPr>
        <p:spPr>
          <a:xfrm>
            <a:off x="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monkey6</a:t>
            </a:r>
            <a:endParaRPr lang="en-US" dirty="0"/>
          </a:p>
        </p:txBody>
      </p:sp>
      <p:sp>
        <p:nvSpPr>
          <p:cNvPr id="20" name="Rectangle 19"/>
          <p:cNvSpPr/>
          <p:nvPr/>
        </p:nvSpPr>
        <p:spPr>
          <a:xfrm>
            <a:off x="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6789</a:t>
            </a:r>
            <a:endParaRPr lang="en-US" dirty="0"/>
          </a:p>
        </p:txBody>
      </p:sp>
      <p:sp>
        <p:nvSpPr>
          <p:cNvPr id="21" name="Rectangle 20"/>
          <p:cNvSpPr/>
          <p:nvPr/>
        </p:nvSpPr>
        <p:spPr>
          <a:xfrm>
            <a:off x="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Cricket45</a:t>
            </a:r>
            <a:endParaRPr lang="en-US" dirty="0"/>
          </a:p>
        </p:txBody>
      </p:sp>
      <p:sp>
        <p:nvSpPr>
          <p:cNvPr id="22" name="Rectangle 21"/>
          <p:cNvSpPr/>
          <p:nvPr/>
        </p:nvSpPr>
        <p:spPr>
          <a:xfrm>
            <a:off x="3060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crazycactus7</a:t>
            </a:r>
            <a:endParaRPr lang="en-US" dirty="0"/>
          </a:p>
        </p:txBody>
      </p:sp>
      <p:sp>
        <p:nvSpPr>
          <p:cNvPr id="23" name="Rectangle 22"/>
          <p:cNvSpPr/>
          <p:nvPr/>
        </p:nvSpPr>
        <p:spPr>
          <a:xfrm>
            <a:off x="6108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giraffe65</a:t>
            </a:r>
            <a:endParaRPr lang="en-US" dirty="0"/>
          </a:p>
        </p:txBody>
      </p:sp>
      <p:sp>
        <p:nvSpPr>
          <p:cNvPr id="24" name="Rectangle 23"/>
          <p:cNvSpPr/>
          <p:nvPr/>
        </p:nvSpPr>
        <p:spPr>
          <a:xfrm>
            <a:off x="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yyyyyyy23</a:t>
            </a:r>
            <a:endParaRPr lang="en-US" dirty="0"/>
          </a:p>
        </p:txBody>
      </p:sp>
      <p:sp>
        <p:nvSpPr>
          <p:cNvPr id="25" name="Rectangle 24"/>
          <p:cNvSpPr/>
          <p:nvPr/>
        </p:nvSpPr>
        <p:spPr>
          <a:xfrm>
            <a:off x="3048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PasswordforLabcomputer</a:t>
            </a:r>
            <a:endParaRPr lang="en-US" dirty="0"/>
          </a:p>
        </p:txBody>
      </p:sp>
      <p:sp>
        <p:nvSpPr>
          <p:cNvPr id="26" name="Rectangle 25"/>
          <p:cNvSpPr/>
          <p:nvPr/>
        </p:nvSpPr>
        <p:spPr>
          <a:xfrm>
            <a:off x="6096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pleasework1234</a:t>
            </a:r>
            <a:endParaRPr lang="en-US" dirty="0"/>
          </a:p>
        </p:txBody>
      </p:sp>
      <p:sp>
        <p:nvSpPr>
          <p:cNvPr id="27" name="Rectangle 26"/>
          <p:cNvSpPr/>
          <p:nvPr/>
        </p:nvSpPr>
        <p:spPr>
          <a:xfrm>
            <a:off x="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Lionmane72</a:t>
            </a:r>
            <a:endParaRPr lang="en-US" dirty="0"/>
          </a:p>
        </p:txBody>
      </p:sp>
      <p:sp>
        <p:nvSpPr>
          <p:cNvPr id="28" name="Rectangle 27"/>
          <p:cNvSpPr/>
          <p:nvPr/>
        </p:nvSpPr>
        <p:spPr>
          <a:xfrm>
            <a:off x="3035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Hibiscus6</a:t>
            </a:r>
            <a:endParaRPr lang="en-US" dirty="0"/>
          </a:p>
        </p:txBody>
      </p:sp>
      <p:sp>
        <p:nvSpPr>
          <p:cNvPr id="30" name="Rectangle 29">
            <a:hlinkClick r:id="rId3" action="ppaction://hlinksldjump"/>
          </p:cNvPr>
          <p:cNvSpPr/>
          <p:nvPr/>
        </p:nvSpPr>
        <p:spPr>
          <a:xfrm>
            <a:off x="-12700" y="5346700"/>
            <a:ext cx="4660900" cy="520700"/>
          </a:xfrm>
          <a:prstGeom prst="rect">
            <a:avLst/>
          </a:prstGeom>
          <a:solidFill>
            <a:srgbClr val="A4D55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3" action="ppaction://hlinksldjump"/>
              </a:rPr>
              <a:t>More Passwords</a:t>
            </a:r>
            <a:endParaRPr lang="en-US" dirty="0"/>
          </a:p>
        </p:txBody>
      </p:sp>
      <p:sp>
        <p:nvSpPr>
          <p:cNvPr id="31" name="Rectangle 30"/>
          <p:cNvSpPr/>
          <p:nvPr/>
        </p:nvSpPr>
        <p:spPr>
          <a:xfrm>
            <a:off x="6083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gustofwind9</a:t>
            </a:r>
            <a:endParaRPr lang="en-US" dirty="0"/>
          </a:p>
        </p:txBody>
      </p:sp>
      <p:sp>
        <p:nvSpPr>
          <p:cNvPr id="33" name="Rectangle 32">
            <a:hlinkClick r:id="rId4" action="ppaction://hlinksldjump"/>
          </p:cNvPr>
          <p:cNvSpPr/>
          <p:nvPr/>
        </p:nvSpPr>
        <p:spPr>
          <a:xfrm>
            <a:off x="-762000" y="-307340"/>
            <a:ext cx="10210800" cy="56515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5" action="ppaction://hlinksldjump"/>
          </p:cNvPr>
          <p:cNvSpPr/>
          <p:nvPr/>
        </p:nvSpPr>
        <p:spPr>
          <a:xfrm>
            <a:off x="4648200" y="5344160"/>
            <a:ext cx="4508500" cy="520700"/>
          </a:xfrm>
          <a:prstGeom prst="rect">
            <a:avLst/>
          </a:prstGeom>
          <a:solidFill>
            <a:srgbClr val="A4D55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5" action="ppaction://hlinksldjump"/>
              </a:rPr>
              <a:t>Give Up</a:t>
            </a:r>
            <a:endParaRPr lang="en-US" dirty="0"/>
          </a:p>
        </p:txBody>
      </p:sp>
    </p:spTree>
    <p:extLst>
      <p:ext uri="{BB962C8B-B14F-4D97-AF65-F5344CB8AC3E}">
        <p14:creationId xmlns:p14="http://schemas.microsoft.com/office/powerpoint/2010/main" val="253675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list</a:t>
            </a:r>
            <a:r>
              <a:rPr lang="en-US" baseline="0" dirty="0" smtClean="0"/>
              <a:t> 3</a:t>
            </a:r>
            <a:endParaRPr lang="en-US" dirty="0"/>
          </a:p>
        </p:txBody>
      </p:sp>
      <p:sp>
        <p:nvSpPr>
          <p:cNvPr id="4" name="Rounded Rectangle 3"/>
          <p:cNvSpPr/>
          <p:nvPr/>
        </p:nvSpPr>
        <p:spPr>
          <a:xfrm>
            <a:off x="0" y="5867400"/>
            <a:ext cx="9156700" cy="990599"/>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What password should you try? (If you don’t see the one you want, select more passwords to see a different list or select give up to look around the desk more)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5" name="Rectangle 4"/>
          <p:cNvSpPr/>
          <p:nvPr/>
        </p:nvSpPr>
        <p:spPr>
          <a:xfrm>
            <a:off x="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guest6754</a:t>
            </a:r>
            <a:endParaRPr lang="en-US" dirty="0"/>
          </a:p>
        </p:txBody>
      </p:sp>
      <p:sp>
        <p:nvSpPr>
          <p:cNvPr id="10" name="Rectangle 9"/>
          <p:cNvSpPr/>
          <p:nvPr/>
        </p:nvSpPr>
        <p:spPr>
          <a:xfrm>
            <a:off x="3048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qwertyui123456</a:t>
            </a:r>
            <a:endParaRPr lang="en-US" dirty="0"/>
          </a:p>
        </p:txBody>
      </p:sp>
      <p:sp>
        <p:nvSpPr>
          <p:cNvPr id="11" name="Rectangle 10"/>
          <p:cNvSpPr/>
          <p:nvPr/>
        </p:nvSpPr>
        <p:spPr>
          <a:xfrm>
            <a:off x="609600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passsssssworrdddd</a:t>
            </a:r>
            <a:endParaRPr lang="en-US" dirty="0"/>
          </a:p>
        </p:txBody>
      </p:sp>
      <p:sp>
        <p:nvSpPr>
          <p:cNvPr id="12" name="Rectangle 11"/>
          <p:cNvSpPr/>
          <p:nvPr/>
        </p:nvSpPr>
        <p:spPr>
          <a:xfrm>
            <a:off x="0" y="1536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Tswiftfan87</a:t>
            </a:r>
            <a:endParaRPr lang="en-US" dirty="0"/>
          </a:p>
        </p:txBody>
      </p:sp>
      <p:sp>
        <p:nvSpPr>
          <p:cNvPr id="13" name="Rectangle 12"/>
          <p:cNvSpPr/>
          <p:nvPr/>
        </p:nvSpPr>
        <p:spPr>
          <a:xfrm>
            <a:off x="30353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asdfghjkl</a:t>
            </a:r>
            <a:endParaRPr lang="en-US" dirty="0"/>
          </a:p>
        </p:txBody>
      </p:sp>
      <p:sp>
        <p:nvSpPr>
          <p:cNvPr id="14" name="Rectangle 13"/>
          <p:cNvSpPr/>
          <p:nvPr/>
        </p:nvSpPr>
        <p:spPr>
          <a:xfrm>
            <a:off x="6096000" y="1524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dreamer61</a:t>
            </a:r>
            <a:endParaRPr lang="en-US" dirty="0"/>
          </a:p>
        </p:txBody>
      </p:sp>
      <p:sp>
        <p:nvSpPr>
          <p:cNvPr id="15" name="Rectangle 14"/>
          <p:cNvSpPr/>
          <p:nvPr/>
        </p:nvSpPr>
        <p:spPr>
          <a:xfrm>
            <a:off x="3035300" y="77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bleargh23</a:t>
            </a:r>
            <a:endParaRPr lang="en-US" dirty="0"/>
          </a:p>
        </p:txBody>
      </p:sp>
      <p:sp>
        <p:nvSpPr>
          <p:cNvPr id="16" name="Rectangle 15"/>
          <p:cNvSpPr/>
          <p:nvPr/>
        </p:nvSpPr>
        <p:spPr>
          <a:xfrm>
            <a:off x="6096000" y="762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musicmaker5</a:t>
            </a:r>
            <a:endParaRPr lang="en-US" dirty="0"/>
          </a:p>
        </p:txBody>
      </p:sp>
      <p:sp>
        <p:nvSpPr>
          <p:cNvPr id="17" name="Rectangle 16"/>
          <p:cNvSpPr/>
          <p:nvPr/>
        </p:nvSpPr>
        <p:spPr>
          <a:xfrm>
            <a:off x="61087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leftleftrightright</a:t>
            </a:r>
            <a:endParaRPr lang="en-US" dirty="0"/>
          </a:p>
        </p:txBody>
      </p:sp>
      <p:sp>
        <p:nvSpPr>
          <p:cNvPr id="18" name="Rectangle 17"/>
          <p:cNvSpPr/>
          <p:nvPr/>
        </p:nvSpPr>
        <p:spPr>
          <a:xfrm>
            <a:off x="304800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guest987654</a:t>
            </a:r>
            <a:endParaRPr lang="en-US" dirty="0"/>
          </a:p>
        </p:txBody>
      </p:sp>
      <p:sp>
        <p:nvSpPr>
          <p:cNvPr id="19" name="Rectangle 18"/>
          <p:cNvSpPr/>
          <p:nvPr/>
        </p:nvSpPr>
        <p:spPr>
          <a:xfrm>
            <a:off x="0" y="2286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HandHygiene3456</a:t>
            </a:r>
            <a:endParaRPr lang="en-US" dirty="0"/>
          </a:p>
        </p:txBody>
      </p:sp>
      <p:sp>
        <p:nvSpPr>
          <p:cNvPr id="20" name="Rectangle 19"/>
          <p:cNvSpPr/>
          <p:nvPr/>
        </p:nvSpPr>
        <p:spPr>
          <a:xfrm>
            <a:off x="0" y="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Guest123456</a:t>
            </a:r>
            <a:endParaRPr lang="en-US" dirty="0"/>
          </a:p>
        </p:txBody>
      </p:sp>
      <p:sp>
        <p:nvSpPr>
          <p:cNvPr id="21" name="Rectangle 20"/>
          <p:cNvSpPr/>
          <p:nvPr/>
        </p:nvSpPr>
        <p:spPr>
          <a:xfrm>
            <a:off x="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bEngalcat61</a:t>
            </a:r>
            <a:endParaRPr lang="en-US" dirty="0"/>
          </a:p>
        </p:txBody>
      </p:sp>
      <p:sp>
        <p:nvSpPr>
          <p:cNvPr id="22" name="Rectangle 21"/>
          <p:cNvSpPr/>
          <p:nvPr/>
        </p:nvSpPr>
        <p:spPr>
          <a:xfrm>
            <a:off x="3060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85kky7</a:t>
            </a:r>
            <a:endParaRPr lang="en-US" dirty="0"/>
          </a:p>
        </p:txBody>
      </p:sp>
      <p:sp>
        <p:nvSpPr>
          <p:cNvPr id="24" name="Rectangle 23"/>
          <p:cNvSpPr/>
          <p:nvPr/>
        </p:nvSpPr>
        <p:spPr>
          <a:xfrm>
            <a:off x="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Guest5678432</a:t>
            </a:r>
            <a:endParaRPr lang="en-US" dirty="0"/>
          </a:p>
        </p:txBody>
      </p:sp>
      <p:sp>
        <p:nvSpPr>
          <p:cNvPr id="25" name="Rectangle 24"/>
          <p:cNvSpPr/>
          <p:nvPr/>
        </p:nvSpPr>
        <p:spPr>
          <a:xfrm>
            <a:off x="3048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adshudsf6543s</a:t>
            </a:r>
            <a:endParaRPr lang="en-US" dirty="0"/>
          </a:p>
        </p:txBody>
      </p:sp>
      <p:sp>
        <p:nvSpPr>
          <p:cNvPr id="26" name="Rectangle 25"/>
          <p:cNvSpPr/>
          <p:nvPr/>
        </p:nvSpPr>
        <p:spPr>
          <a:xfrm>
            <a:off x="6096000" y="3810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piano51</a:t>
            </a:r>
            <a:endParaRPr lang="en-US" dirty="0"/>
          </a:p>
        </p:txBody>
      </p:sp>
      <p:sp>
        <p:nvSpPr>
          <p:cNvPr id="27" name="Rectangle 26"/>
          <p:cNvSpPr/>
          <p:nvPr/>
        </p:nvSpPr>
        <p:spPr>
          <a:xfrm>
            <a:off x="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ladybuG73</a:t>
            </a:r>
            <a:endParaRPr lang="en-US" dirty="0"/>
          </a:p>
        </p:txBody>
      </p:sp>
      <p:sp>
        <p:nvSpPr>
          <p:cNvPr id="28" name="Rectangle 27"/>
          <p:cNvSpPr/>
          <p:nvPr/>
        </p:nvSpPr>
        <p:spPr>
          <a:xfrm>
            <a:off x="3035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FlowerPot71</a:t>
            </a:r>
            <a:endParaRPr lang="en-US" dirty="0"/>
          </a:p>
        </p:txBody>
      </p:sp>
      <p:sp>
        <p:nvSpPr>
          <p:cNvPr id="29" name="Rectangle 28"/>
          <p:cNvSpPr/>
          <p:nvPr/>
        </p:nvSpPr>
        <p:spPr>
          <a:xfrm>
            <a:off x="6083300" y="45847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zxcvbnm678</a:t>
            </a:r>
            <a:endParaRPr lang="en-US" dirty="0"/>
          </a:p>
        </p:txBody>
      </p:sp>
      <p:sp>
        <p:nvSpPr>
          <p:cNvPr id="30" name="Rectangle 29">
            <a:hlinkClick r:id="rId2" action="ppaction://hlinksldjump"/>
          </p:cNvPr>
          <p:cNvSpPr/>
          <p:nvPr/>
        </p:nvSpPr>
        <p:spPr>
          <a:xfrm>
            <a:off x="-12700" y="5346700"/>
            <a:ext cx="4660900" cy="520700"/>
          </a:xfrm>
          <a:prstGeom prst="rect">
            <a:avLst/>
          </a:prstGeom>
          <a:solidFill>
            <a:srgbClr val="A4D55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2" action="ppaction://hlinksldjump"/>
              </a:rPr>
              <a:t>More Passwords</a:t>
            </a:r>
            <a:endParaRPr lang="en-US" dirty="0"/>
          </a:p>
        </p:txBody>
      </p:sp>
      <p:sp>
        <p:nvSpPr>
          <p:cNvPr id="31" name="Rectangle 30">
            <a:hlinkClick r:id="rId3" action="ppaction://hlinksldjump"/>
          </p:cNvPr>
          <p:cNvSpPr/>
          <p:nvPr/>
        </p:nvSpPr>
        <p:spPr>
          <a:xfrm>
            <a:off x="-457200" y="-307340"/>
            <a:ext cx="10210800" cy="56515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4" action="ppaction://hlinksldjump"/>
          </p:cNvPr>
          <p:cNvSpPr/>
          <p:nvPr/>
        </p:nvSpPr>
        <p:spPr>
          <a:xfrm>
            <a:off x="6108700" y="3048000"/>
            <a:ext cx="3048000" cy="762000"/>
          </a:xfrm>
          <a:prstGeom prst="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Cricket75</a:t>
            </a:r>
            <a:endParaRPr lang="en-US" dirty="0"/>
          </a:p>
        </p:txBody>
      </p:sp>
      <p:sp>
        <p:nvSpPr>
          <p:cNvPr id="33" name="Rectangle 32">
            <a:hlinkClick r:id="rId5" action="ppaction://hlinksldjump"/>
          </p:cNvPr>
          <p:cNvSpPr/>
          <p:nvPr/>
        </p:nvSpPr>
        <p:spPr>
          <a:xfrm>
            <a:off x="4584700" y="5344160"/>
            <a:ext cx="4572000" cy="520700"/>
          </a:xfrm>
          <a:prstGeom prst="rect">
            <a:avLst/>
          </a:prstGeom>
          <a:solidFill>
            <a:srgbClr val="A4D55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hlinkClick r:id="rId5" action="ppaction://hlinksldjump"/>
              </a:rPr>
              <a:t>Give Up</a:t>
            </a:r>
            <a:endParaRPr lang="en-US" dirty="0"/>
          </a:p>
        </p:txBody>
      </p:sp>
    </p:spTree>
    <p:extLst>
      <p:ext uri="{BB962C8B-B14F-4D97-AF65-F5344CB8AC3E}">
        <p14:creationId xmlns:p14="http://schemas.microsoft.com/office/powerpoint/2010/main" val="253675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Computer Password FAIL</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054" y="4838704"/>
            <a:ext cx="1023257" cy="5969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21" y="5329237"/>
            <a:ext cx="1536272" cy="129370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1907" y="3981339"/>
            <a:ext cx="1310818" cy="81926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084" y="3581400"/>
            <a:ext cx="567928" cy="113585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25" y="3571874"/>
            <a:ext cx="2274212" cy="2305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4517" y="226022"/>
            <a:ext cx="4020348" cy="341887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12" y="3853283"/>
            <a:ext cx="1833688" cy="16831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5211" y="3512529"/>
            <a:ext cx="1007213" cy="2014426"/>
          </a:xfrm>
          <a:prstGeom prst="rect">
            <a:avLst/>
          </a:prstGeom>
        </p:spPr>
      </p:pic>
      <p:sp>
        <p:nvSpPr>
          <p:cNvPr id="12" name="Rounded Rectangle 11"/>
          <p:cNvSpPr/>
          <p:nvPr/>
        </p:nvSpPr>
        <p:spPr>
          <a:xfrm>
            <a:off x="304800" y="5137155"/>
            <a:ext cx="8686800" cy="1539814"/>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You enter the password into the computer and press enter. PASSWORD FAILED.</a:t>
            </a:r>
          </a:p>
          <a:p>
            <a:pPr algn="ctr"/>
            <a:r>
              <a:rPr lang="en-US" sz="2000" dirty="0" smtClean="0">
                <a:latin typeface="Arial" panose="020B0604020202020204" pitchFamily="34" charset="0"/>
                <a:ea typeface="Yu Gothic UI" panose="020B0500000000000000" pitchFamily="34" charset="-128"/>
                <a:cs typeface="Arial" panose="020B0604020202020204" pitchFamily="34" charset="0"/>
              </a:rPr>
              <a:t>Hmm maybe instead of guessing I should take a look around the desk? Maybe someone left a hint.</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3" name="Rectangle 2">
            <a:hlinkClick r:id="rId11" action="ppaction://hlinksldjump"/>
          </p:cNvPr>
          <p:cNvSpPr/>
          <p:nvPr/>
        </p:nvSpPr>
        <p:spPr>
          <a:xfrm>
            <a:off x="-685800" y="-266700"/>
            <a:ext cx="10972800" cy="7391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smtClean="0"/>
              <a:t>Computer login success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500" y="1101725"/>
            <a:ext cx="9042400" cy="6781800"/>
          </a:xfrm>
          <a:prstGeom prst="rect">
            <a:avLst/>
          </a:prstGeom>
        </p:spPr>
      </p:pic>
      <p:sp>
        <p:nvSpPr>
          <p:cNvPr id="12" name="Rounded Rectangle 11"/>
          <p:cNvSpPr/>
          <p:nvPr/>
        </p:nvSpPr>
        <p:spPr>
          <a:xfrm>
            <a:off x="228600" y="4419600"/>
            <a:ext cx="8686800" cy="22860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 password Cricket75 works! If this isn’t a reminder to not write down your password I don’t know what is! Though the computer’s owner’s mistake  was very helpful for you here!</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Tree>
    <p:extLst>
      <p:ext uri="{BB962C8B-B14F-4D97-AF65-F5344CB8AC3E}">
        <p14:creationId xmlns:p14="http://schemas.microsoft.com/office/powerpoint/2010/main" val="238565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Computer List of T Virus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04" r="18847"/>
          <a:stretch/>
        </p:blipFill>
        <p:spPr bwMode="auto">
          <a:xfrm>
            <a:off x="0" y="0"/>
            <a:ext cx="9144000" cy="68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228600" y="4876800"/>
            <a:ext cx="8686800" cy="1828800"/>
          </a:xfrm>
          <a:prstGeom prst="roundRect">
            <a:avLst/>
          </a:prstGeom>
          <a:solidFill>
            <a:srgbClr val="005CB9">
              <a:alpha val="35000"/>
            </a:srgbClr>
          </a:solidFill>
          <a:ln>
            <a:solidFill>
              <a:schemeClr val="tx2">
                <a:lumMod val="75000"/>
              </a:schemeClr>
            </a:solidFill>
          </a:ln>
          <a:effectLst>
            <a:glow rad="127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The computer logs in and is already opened up into the “IPC RESOURCE MANUAL” on the IPC webpage. This is where you can find the information you need. Now, what was this virus called again?</a:t>
            </a:r>
            <a:endParaRPr lang="en-US" sz="1600" dirty="0">
              <a:latin typeface="Arial" panose="020B0604020202020204" pitchFamily="34" charset="0"/>
              <a:ea typeface="Yu Gothic UI" panose="020B0500000000000000" pitchFamily="34" charset="-128"/>
              <a:cs typeface="Arial" panose="020B0604020202020204" pitchFamily="34" charset="0"/>
            </a:endParaRPr>
          </a:p>
        </p:txBody>
      </p:sp>
      <p:sp>
        <p:nvSpPr>
          <p:cNvPr id="2" name="Rectangle 1"/>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22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Computer List of T Virus Selectable</a:t>
            </a:r>
            <a:endParaRPr lang="en-US" dirty="0"/>
          </a:p>
        </p:txBody>
      </p:sp>
      <p:pic>
        <p:nvPicPr>
          <p:cNvPr id="102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04" r="18847"/>
          <a:stretch/>
        </p:blipFill>
        <p:spPr bwMode="auto">
          <a:xfrm>
            <a:off x="0" y="0"/>
            <a:ext cx="9144000" cy="68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hlinkClick r:id="rId4" action="ppaction://hlinksldjump"/>
          </p:cNvPr>
          <p:cNvSpPr/>
          <p:nvPr/>
        </p:nvSpPr>
        <p:spPr>
          <a:xfrm>
            <a:off x="2209800" y="2362200"/>
            <a:ext cx="2590800" cy="190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57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4496</TotalTime>
  <Words>8078</Words>
  <Application>Microsoft Office PowerPoint</Application>
  <PresentationFormat>On-screen Show (4:3)</PresentationFormat>
  <Paragraphs>1031</Paragraphs>
  <Slides>253</Slides>
  <Notes>119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253</vt:i4>
      </vt:variant>
    </vt:vector>
  </HeadingPairs>
  <TitlesOfParts>
    <vt:vector size="263" baseType="lpstr">
      <vt:lpstr>Yu Gothic UI</vt:lpstr>
      <vt:lpstr>Adobe Garamond Pro</vt:lpstr>
      <vt:lpstr>Adobe Ming Std L</vt:lpstr>
      <vt:lpstr>Arial</vt:lpstr>
      <vt:lpstr>Calibri</vt:lpstr>
      <vt:lpstr>Garamond</vt:lpstr>
      <vt:lpstr>High Tower Text</vt:lpstr>
      <vt:lpstr>Palatino Linotype</vt:lpstr>
      <vt:lpstr>Wingdings</vt:lpstr>
      <vt:lpstr>Office Theme</vt:lpstr>
      <vt:lpstr>IPC Escape Room </vt:lpstr>
      <vt:lpstr>Disclaimer*</vt:lpstr>
      <vt:lpstr>Instructions</vt:lpstr>
      <vt:lpstr>Tips</vt:lpstr>
      <vt:lpstr>That’s it!</vt:lpstr>
      <vt:lpstr>3</vt:lpstr>
      <vt:lpstr>2</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Outdoor lab intro</vt:lpstr>
      <vt:lpstr>Outdoor Greater text</vt:lpstr>
      <vt:lpstr>Outdoor Greater text 2</vt:lpstr>
      <vt:lpstr>Outdoor Greater text 2</vt:lpstr>
      <vt:lpstr>Outdoor Greater clickable</vt:lpstr>
      <vt:lpstr>Poster zoom Intro</vt:lpstr>
      <vt:lpstr>Poster zoom clickable</vt:lpstr>
      <vt:lpstr>4 Moment poster</vt:lpstr>
      <vt:lpstr>PowerPoint Presentation</vt:lpstr>
      <vt:lpstr>First poster</vt:lpstr>
      <vt:lpstr>PowerPoint Presentation</vt:lpstr>
      <vt:lpstr>Second POster</vt:lpstr>
      <vt:lpstr>PowerPoint Presentation</vt:lpstr>
      <vt:lpstr>Third POster</vt:lpstr>
      <vt:lpstr>PowerPoint Presentation</vt:lpstr>
      <vt:lpstr>Fourth Poster</vt:lpstr>
      <vt:lpstr>PowerPoint Presentation</vt:lpstr>
      <vt:lpstr>PowerPoint Presentation</vt:lpstr>
      <vt:lpstr>PowerPoint Presentation</vt:lpstr>
      <vt:lpstr>Door text</vt:lpstr>
      <vt:lpstr>Keypad Intro</vt:lpstr>
      <vt:lpstr>Keypad Intro 2</vt:lpstr>
      <vt:lpstr>Keypad Intro 3</vt:lpstr>
      <vt:lpstr>Keypad CLICK TO BEGIN CODE</vt:lpstr>
      <vt:lpstr>Keypad clickable nothing pressed</vt:lpstr>
      <vt:lpstr>Incorrect Path FIRST</vt:lpstr>
      <vt:lpstr>Incorrect Path Second</vt:lpstr>
      <vt:lpstr>Incorrect Path THIRD</vt:lpstr>
      <vt:lpstr>Incorrect Path FOURTH</vt:lpstr>
      <vt:lpstr>Incorrect Path FAIL MESSAGE</vt:lpstr>
      <vt:lpstr>Incorrect Path FAIL MESSAGE HINT</vt:lpstr>
      <vt:lpstr>Correct Path Pressed 2 FIRST</vt:lpstr>
      <vt:lpstr>Correct Path Pressed 1 SECOND</vt:lpstr>
      <vt:lpstr>Correct Path Pressed 4 THIRD </vt:lpstr>
      <vt:lpstr>Correct Path Pressed 3 FOURTH</vt:lpstr>
      <vt:lpstr>Scene 1 Success FINAL</vt:lpstr>
      <vt:lpstr>Scene 2 Intro</vt:lpstr>
      <vt:lpstr>Scene 2 Intro 2</vt:lpstr>
      <vt:lpstr>Scene 2 Intro 2</vt:lpstr>
      <vt:lpstr>Scene 2 Intro 2</vt:lpstr>
      <vt:lpstr>Scene 2 Greater Door Clickable</vt:lpstr>
      <vt:lpstr>Scene 2 PPE CART PRE COMPUTER</vt:lpstr>
      <vt:lpstr>Scene 2 Posters Introduction </vt:lpstr>
      <vt:lpstr>Scene 2 Posters Clickable</vt:lpstr>
      <vt:lpstr>DONNING poster intro PRE COMPUTER</vt:lpstr>
      <vt:lpstr>DONNING poster outro </vt:lpstr>
      <vt:lpstr>DOFFING poster intro PRE COMPUTER</vt:lpstr>
      <vt:lpstr>DOFFING poster outro </vt:lpstr>
      <vt:lpstr>Contact poster intro PRE COMPUTER</vt:lpstr>
      <vt:lpstr>Contact poster outro </vt:lpstr>
      <vt:lpstr>Aircontact poster intro PRE COMPUTER</vt:lpstr>
      <vt:lpstr>AirContact poster outro</vt:lpstr>
      <vt:lpstr>Droplet poster intro PRE COMPUTER</vt:lpstr>
      <vt:lpstr>Droplet poster outro</vt:lpstr>
      <vt:lpstr>Airborn poster intro PRE COMPUTER</vt:lpstr>
      <vt:lpstr>Airborn poster outro</vt:lpstr>
      <vt:lpstr>Scene 2 Door text</vt:lpstr>
      <vt:lpstr>Scene 2 Door text2</vt:lpstr>
      <vt:lpstr>Scene 2 Camera select text</vt:lpstr>
      <vt:lpstr>Scene 2 Desk Intro</vt:lpstr>
      <vt:lpstr>Scene 2 Desk Clickable</vt:lpstr>
      <vt:lpstr>Scene 2 Desk Phone Text</vt:lpstr>
      <vt:lpstr>Scene 2 Desk Cell Phone Text</vt:lpstr>
      <vt:lpstr>Scene 2 Desk Painting Text</vt:lpstr>
      <vt:lpstr>Scene 2 Desk Book Text</vt:lpstr>
      <vt:lpstr>Scene 2 hand sanitizer text</vt:lpstr>
      <vt:lpstr>Scene 2 Desk Kleenex text</vt:lpstr>
      <vt:lpstr>Scene 2 Desk STICKYNOTE TEXT GAIN PASSWORD</vt:lpstr>
      <vt:lpstr>Scene 2 Desk Computer Text (PRE PASSWORD)</vt:lpstr>
      <vt:lpstr>Password list 1</vt:lpstr>
      <vt:lpstr>Password list 2</vt:lpstr>
      <vt:lpstr>Password list 3</vt:lpstr>
      <vt:lpstr>Computer Password FAIL</vt:lpstr>
      <vt:lpstr>Computer login success</vt:lpstr>
      <vt:lpstr>Computer List of T Virus</vt:lpstr>
      <vt:lpstr>Computer List of T Virus Selectable</vt:lpstr>
      <vt:lpstr>Computer List of T Virus INCORRECT SELECTION</vt:lpstr>
      <vt:lpstr>Tvirus Focus Text</vt:lpstr>
      <vt:lpstr> T Virus Highlight text</vt:lpstr>
      <vt:lpstr> List of T Virus Clickable</vt:lpstr>
      <vt:lpstr>r List of T Virus Secondary Contact Precautions highlight</vt:lpstr>
      <vt:lpstr>AFTER COMPUTER Scene 2 Greater Door Clickable</vt:lpstr>
      <vt:lpstr>AFTER COMPUTER Scene 2 Posters Introduction </vt:lpstr>
      <vt:lpstr>AFTER COMPUTER Scene 2 Posters Clickable</vt:lpstr>
      <vt:lpstr>DONNING poster intro POST COMPUTER</vt:lpstr>
      <vt:lpstr>DONNING poster intro POST COMPUTER</vt:lpstr>
      <vt:lpstr>DONNING poster outro </vt:lpstr>
      <vt:lpstr>DOFFING poster intro POST COMPUTER</vt:lpstr>
      <vt:lpstr>DOFFING poster outro </vt:lpstr>
      <vt:lpstr>AFTER Contact poster intro OFFICIAL</vt:lpstr>
      <vt:lpstr>AFTER  Contact poster outro </vt:lpstr>
      <vt:lpstr>AFTER Air contact poster intro POST</vt:lpstr>
      <vt:lpstr>AFTER Air Contact poster outro</vt:lpstr>
      <vt:lpstr>AFTER Droplet poster intro PPOST</vt:lpstr>
      <vt:lpstr>AFTER Droplet poster outro</vt:lpstr>
      <vt:lpstr>AFTER Airborne poster intro POST</vt:lpstr>
      <vt:lpstr>AFTER Airborne poster outro</vt:lpstr>
      <vt:lpstr>AFTER Scene 2 Door text</vt:lpstr>
      <vt:lpstr>AFTER Scene 2 Door text2</vt:lpstr>
      <vt:lpstr>AFTER  Scene 2 Camera select text</vt:lpstr>
      <vt:lpstr>AFTER Scene 2 Desk Intro</vt:lpstr>
      <vt:lpstr>AFTER Scene 2 Desk Clickable</vt:lpstr>
      <vt:lpstr>PPE CART PUZZLE Intro</vt:lpstr>
      <vt:lpstr>PPE CART PUZZLE Intro</vt:lpstr>
      <vt:lpstr>PPE CART PUZZLE Begin</vt:lpstr>
      <vt:lpstr>PPE CART PUZZLE Gloves incorrect path</vt:lpstr>
      <vt:lpstr>PPE CART PUZZLE Hand san incorrect path</vt:lpstr>
      <vt:lpstr>PPE CART PUZZLE Gown incorrect path</vt:lpstr>
      <vt:lpstr>PPE CART PUZZLE Face Shield incorrect path</vt:lpstr>
      <vt:lpstr>PPE CART PUZZLE Face mask incorrect path</vt:lpstr>
      <vt:lpstr>PPE CART PUZZLE Eye protection incorrect path</vt:lpstr>
      <vt:lpstr>PPE CART PUZZLE First step correct</vt:lpstr>
      <vt:lpstr>PPE CART PUZZLE Second step correct</vt:lpstr>
      <vt:lpstr>PPE CART PUZZLE Third step correct</vt:lpstr>
      <vt:lpstr>PPE CART PUZZLE Door try Fail HINT</vt:lpstr>
      <vt:lpstr>PPE CART PUZZLE Door try Fail</vt:lpstr>
      <vt:lpstr>PPE CART PUZZLE Door try Fail 2</vt:lpstr>
      <vt:lpstr>PPE CART PUZZLE Door try Fail 3</vt:lpstr>
      <vt:lpstr>PPE CART PUZZLE Door try Success</vt:lpstr>
      <vt:lpstr>PPE CART PUZZLE Door try Success 2</vt:lpstr>
      <vt:lpstr>PPE CART PUZZLE Door try Success 2</vt:lpstr>
      <vt:lpstr>SCENE 3 INTRO</vt:lpstr>
      <vt:lpstr>SCENE 3 INTRO2</vt:lpstr>
      <vt:lpstr>SCENE 3 INTRO3</vt:lpstr>
      <vt:lpstr>SCENE 3 Clickable</vt:lpstr>
      <vt:lpstr>Table Intro (Pre slide)</vt:lpstr>
      <vt:lpstr>Table Clickable (Pre slide)</vt:lpstr>
      <vt:lpstr>Table Hand san dialogue</vt:lpstr>
      <vt:lpstr>Table Wipes dialogue</vt:lpstr>
      <vt:lpstr>Table Microscope dialogue</vt:lpstr>
      <vt:lpstr>Table Vials dialogue</vt:lpstr>
      <vt:lpstr>Fauna Dialogue</vt:lpstr>
      <vt:lpstr>Flora Zoom intro</vt:lpstr>
      <vt:lpstr>Flora Zoom Clickable</vt:lpstr>
      <vt:lpstr>Flora Nametag dialogue</vt:lpstr>
      <vt:lpstr>Flora IS A TREE dialogue</vt:lpstr>
      <vt:lpstr>Flora slide found dialogue</vt:lpstr>
      <vt:lpstr>Flora slidefounddialogue 2</vt:lpstr>
      <vt:lpstr>Fridge intro</vt:lpstr>
      <vt:lpstr>Fridge Clickable</vt:lpstr>
      <vt:lpstr>Fridge Doesn’t seem important dialogue</vt:lpstr>
      <vt:lpstr>Fridge Time sheet dialogue</vt:lpstr>
      <vt:lpstr>Fridge Jack late dialogue</vt:lpstr>
      <vt:lpstr>Fridge Quiz date dialogue</vt:lpstr>
      <vt:lpstr>Fridge FLORA HAS THE CODE DIALOGUE</vt:lpstr>
      <vt:lpstr>Fridge HINT</vt:lpstr>
      <vt:lpstr>Table Intro (POST SLIDE)</vt:lpstr>
      <vt:lpstr>Table Clickable (postslide)</vt:lpstr>
      <vt:lpstr>Table Hand san dialogue Postslide</vt:lpstr>
      <vt:lpstr>Table Vials dialogue</vt:lpstr>
      <vt:lpstr>Tabl MicroscopedialoguePREWIPED</vt:lpstr>
      <vt:lpstr>Table Wipes dialogue</vt:lpstr>
      <vt:lpstr>Table Wipes dialogue2</vt:lpstr>
      <vt:lpstr>Table Microscope SLIDE ZOOM INTRO</vt:lpstr>
      <vt:lpstr>Table Microscope SLIDE Puzzle Dialogue1</vt:lpstr>
      <vt:lpstr>Table Microscope SLIDE Puzzle Dialogue 2</vt:lpstr>
      <vt:lpstr>Table Microscope SLIDE Puzzle MOVABLE</vt:lpstr>
      <vt:lpstr>Table Microscope SLIDE Puzzle Hint</vt:lpstr>
      <vt:lpstr>Fridge Keypad intro</vt:lpstr>
      <vt:lpstr>Fridge Keypad Start</vt:lpstr>
      <vt:lpstr>Fridge Keypad Step 1 correct</vt:lpstr>
      <vt:lpstr>Fridge Keypad Step 2 correct</vt:lpstr>
      <vt:lpstr>Fridge Keypad Step 3 correct</vt:lpstr>
      <vt:lpstr>Fridge Keypad Step 1 WRONG</vt:lpstr>
      <vt:lpstr>Fridge Keypad Step 2 WRONG</vt:lpstr>
      <vt:lpstr>Fridge Keypad Step 3 WRONG</vt:lpstr>
      <vt:lpstr>Fridge Success celebration</vt:lpstr>
      <vt:lpstr>Cream: How to use</vt:lpstr>
      <vt:lpstr>Cream exited fridge</vt:lpstr>
      <vt:lpstr>Cream Exit fridge clickable</vt:lpstr>
      <vt:lpstr>Cream lab click dialogue</vt:lpstr>
      <vt:lpstr>Apply cream dialogue</vt:lpstr>
      <vt:lpstr>Cream applied clickable</vt:lpstr>
      <vt:lpstr>Cream APPLIED lab click dialogue</vt:lpstr>
      <vt:lpstr>SCENE 4 FINAL PUZZLE EXIT DOFFING</vt:lpstr>
      <vt:lpstr>SCENE 4 CAMERA DIALOGUE</vt:lpstr>
      <vt:lpstr>SCENE 4 Camera Dialogue 2</vt:lpstr>
      <vt:lpstr>SCENE 4 Clickable</vt:lpstr>
      <vt:lpstr>SCENE 4 Look at poster Dialogue</vt:lpstr>
      <vt:lpstr>SCENE 4 Look at poster</vt:lpstr>
      <vt:lpstr>SCENE 4 Wipe Creams dialogue</vt:lpstr>
      <vt:lpstr>SCENE 4 Doffing Begin</vt:lpstr>
      <vt:lpstr>Doffing Correct Gloves</vt:lpstr>
      <vt:lpstr>Doffing Correct gloves-HH </vt:lpstr>
      <vt:lpstr>Doffing Correct gloves-HH-Gown </vt:lpstr>
      <vt:lpstr>Doffing Correct gloves-HH-Gown-HH</vt:lpstr>
      <vt:lpstr>Doffing InCorrect HH</vt:lpstr>
      <vt:lpstr>Doffing InCorrect Gloves</vt:lpstr>
      <vt:lpstr>Doffing InCorrect  Gloves HH</vt:lpstr>
      <vt:lpstr>Doffing InCorrect Gloves  Gown</vt:lpstr>
      <vt:lpstr>Doffing InCorrect Gloves Gown HH</vt:lpstr>
      <vt:lpstr>Doffing InCorrect HH GOWN</vt:lpstr>
      <vt:lpstr>Doffing InCorrect  GOWN HH</vt:lpstr>
      <vt:lpstr>Doffing InCorrect GOWN HH Gloves</vt:lpstr>
      <vt:lpstr>Doffing FAILED CAMERA1</vt:lpstr>
      <vt:lpstr>Doffing FAILED CAMERA2</vt:lpstr>
      <vt:lpstr>Doffing FAILED CAMERA3</vt:lpstr>
      <vt:lpstr>Hooray PARTIAL Success! 1</vt:lpstr>
      <vt:lpstr>Hooray PARTIAL Success! 2</vt:lpstr>
      <vt:lpstr>Hooray PARTIAL Success! 2</vt:lpstr>
      <vt:lpstr>Hooray PARTIAL Success! 3</vt:lpstr>
      <vt:lpstr>Hooray PARTIAL Success! 4</vt:lpstr>
      <vt:lpstr>Hooray PARTIAL Success! 5</vt:lpstr>
      <vt:lpstr>Hooray PARTIAL Success! 6</vt:lpstr>
      <vt:lpstr>Hooray PARTIAL Success! 7</vt:lpstr>
      <vt:lpstr>PowerPoint Presentation</vt:lpstr>
      <vt:lpstr>SCENE 4 Clickable WIPED</vt:lpstr>
      <vt:lpstr>WIPEDLook at poster dialogue</vt:lpstr>
      <vt:lpstr>WIPEDLook at poster</vt:lpstr>
      <vt:lpstr>wipedSCENE 4 Doffing Begin</vt:lpstr>
      <vt:lpstr>wipedDoffing Correct Gloves</vt:lpstr>
      <vt:lpstr>wipedDoffing Correct gloves-HH </vt:lpstr>
      <vt:lpstr>wipedDoffing Correct gloves-HH-Gown </vt:lpstr>
      <vt:lpstr>wipedDoffing Correct gloves-HH-Gown-HH</vt:lpstr>
      <vt:lpstr>wipedDoffing InCorrect HH</vt:lpstr>
      <vt:lpstr>wipedDoffing InCorrect Gloves</vt:lpstr>
      <vt:lpstr>wipedDoffing InCorrect  Gloves HH</vt:lpstr>
      <vt:lpstr>wipedDoffing InCorrect Gloves  Gown</vt:lpstr>
      <vt:lpstr>wipedDoffing InCorrect Gloves Gown HH</vt:lpstr>
      <vt:lpstr>wipedDoffing InCorrect HH GOWN</vt:lpstr>
      <vt:lpstr>wipedDoffing InCorrect  GOWN HH</vt:lpstr>
      <vt:lpstr>wipedDoffing InCorrect GOWN HH Gloves</vt:lpstr>
      <vt:lpstr>WipedDoffing FAILED CAMERA1</vt:lpstr>
      <vt:lpstr>wipedDoffing FAILED CAMERA2</vt:lpstr>
      <vt:lpstr>wipedDoffing FAILED CAMERA3</vt:lpstr>
      <vt:lpstr>Success! 1</vt:lpstr>
      <vt:lpstr>Success! 2</vt:lpstr>
      <vt:lpstr>Success! 3</vt:lpstr>
      <vt:lpstr>Congratulations</vt:lpstr>
      <vt:lpstr>Thanks</vt:lpstr>
    </vt:vector>
  </TitlesOfParts>
  <Company>Alberta Health Services</Company>
  <LinksUpToDate>false</LinksUpToDate>
  <SharedDoc>false</SharedDoc>
  <HyperlinkBase>IPC Escape Room; The Hidden Risk; IPC; hand hygiene; IPC week; global handwashing day</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Hidden Risk: IPC Virtual Escape Room</dc:title>
  <dc:subject>Hidden Risk - Virtual Escape Room</dc:subject>
  <dc:creator>AHS</dc:creator>
  <cp:keywords>IPC Escape Room, The Hidden Risk, IPC, hand hygiene, IPC week, global handwashing day</cp:keywords>
  <dc:description>(c) Alberta Health Services, 2021</dc:description>
  <cp:lastModifiedBy>Emilyn Ghann</cp:lastModifiedBy>
  <cp:revision>301</cp:revision>
  <dcterms:created xsi:type="dcterms:W3CDTF">2006-08-16T00:00:00Z</dcterms:created>
  <dcterms:modified xsi:type="dcterms:W3CDTF">2021-08-12T15:31:55Z</dcterms:modified>
</cp:coreProperties>
</file>